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4067" r:id="rId1"/>
  </p:sldMasterIdLst>
  <p:notesMasterIdLst>
    <p:notesMasterId r:id="rId75"/>
  </p:notesMasterIdLst>
  <p:sldIdLst>
    <p:sldId id="697" r:id="rId2"/>
    <p:sldId id="695" r:id="rId3"/>
    <p:sldId id="672" r:id="rId4"/>
    <p:sldId id="698" r:id="rId5"/>
    <p:sldId id="699" r:id="rId6"/>
    <p:sldId id="766" r:id="rId7"/>
    <p:sldId id="700" r:id="rId8"/>
    <p:sldId id="767" r:id="rId9"/>
    <p:sldId id="701" r:id="rId10"/>
    <p:sldId id="704" r:id="rId11"/>
    <p:sldId id="705" r:id="rId12"/>
    <p:sldId id="706" r:id="rId13"/>
    <p:sldId id="707" r:id="rId14"/>
    <p:sldId id="708" r:id="rId15"/>
    <p:sldId id="709" r:id="rId16"/>
    <p:sldId id="712" r:id="rId17"/>
    <p:sldId id="760" r:id="rId18"/>
    <p:sldId id="719" r:id="rId19"/>
    <p:sldId id="720" r:id="rId20"/>
    <p:sldId id="715" r:id="rId21"/>
    <p:sldId id="711" r:id="rId22"/>
    <p:sldId id="710" r:id="rId23"/>
    <p:sldId id="713" r:id="rId24"/>
    <p:sldId id="714" r:id="rId25"/>
    <p:sldId id="716" r:id="rId26"/>
    <p:sldId id="717" r:id="rId27"/>
    <p:sldId id="718" r:id="rId28"/>
    <p:sldId id="761" r:id="rId29"/>
    <p:sldId id="721" r:id="rId30"/>
    <p:sldId id="724" r:id="rId31"/>
    <p:sldId id="725" r:id="rId32"/>
    <p:sldId id="722" r:id="rId33"/>
    <p:sldId id="726" r:id="rId34"/>
    <p:sldId id="723" r:id="rId35"/>
    <p:sldId id="727" r:id="rId36"/>
    <p:sldId id="728" r:id="rId37"/>
    <p:sldId id="729" r:id="rId38"/>
    <p:sldId id="730" r:id="rId39"/>
    <p:sldId id="732" r:id="rId40"/>
    <p:sldId id="733" r:id="rId41"/>
    <p:sldId id="734" r:id="rId42"/>
    <p:sldId id="731" r:id="rId43"/>
    <p:sldId id="735" r:id="rId44"/>
    <p:sldId id="736" r:id="rId45"/>
    <p:sldId id="737" r:id="rId46"/>
    <p:sldId id="738" r:id="rId47"/>
    <p:sldId id="739" r:id="rId48"/>
    <p:sldId id="740" r:id="rId49"/>
    <p:sldId id="741" r:id="rId50"/>
    <p:sldId id="742" r:id="rId51"/>
    <p:sldId id="768" r:id="rId52"/>
    <p:sldId id="762" r:id="rId53"/>
    <p:sldId id="763" r:id="rId54"/>
    <p:sldId id="764" r:id="rId55"/>
    <p:sldId id="765" r:id="rId56"/>
    <p:sldId id="743" r:id="rId57"/>
    <p:sldId id="744" r:id="rId58"/>
    <p:sldId id="745" r:id="rId59"/>
    <p:sldId id="746" r:id="rId60"/>
    <p:sldId id="747" r:id="rId61"/>
    <p:sldId id="748" r:id="rId62"/>
    <p:sldId id="749" r:id="rId63"/>
    <p:sldId id="750" r:id="rId64"/>
    <p:sldId id="751" r:id="rId65"/>
    <p:sldId id="752" r:id="rId66"/>
    <p:sldId id="753" r:id="rId67"/>
    <p:sldId id="754" r:id="rId68"/>
    <p:sldId id="756" r:id="rId69"/>
    <p:sldId id="755" r:id="rId70"/>
    <p:sldId id="757" r:id="rId71"/>
    <p:sldId id="758" r:id="rId72"/>
    <p:sldId id="759" r:id="rId73"/>
    <p:sldId id="691" r:id="rId7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AE9B9F-A4CF-4275-BAD5-8AFBBA04C146}">
          <p14:sldIdLst>
            <p14:sldId id="697"/>
            <p14:sldId id="695"/>
          </p14:sldIdLst>
        </p14:section>
        <p14:section name="第1章  軟體安裝" id="{2562C858-AAFD-47FA-8742-D99DF5FED852}">
          <p14:sldIdLst>
            <p14:sldId id="672"/>
            <p14:sldId id="698"/>
            <p14:sldId id="699"/>
            <p14:sldId id="766"/>
            <p14:sldId id="700"/>
            <p14:sldId id="767"/>
            <p14:sldId id="701"/>
          </p14:sldIdLst>
        </p14:section>
        <p14:section name="第2章  範例專案匯入" id="{DE0F40CA-E9BF-4B7F-B848-54EDB288C18A}">
          <p14:sldIdLst>
            <p14:sldId id="704"/>
            <p14:sldId id="705"/>
            <p14:sldId id="706"/>
            <p14:sldId id="707"/>
            <p14:sldId id="708"/>
            <p14:sldId id="709"/>
          </p14:sldIdLst>
        </p14:section>
        <p14:section name="第3章  專案說明" id="{DD410CA5-AE2C-4AF9-89C5-8FC6FC9446CA}">
          <p14:sldIdLst>
            <p14:sldId id="712"/>
            <p14:sldId id="760"/>
            <p14:sldId id="719"/>
            <p14:sldId id="720"/>
            <p14:sldId id="715"/>
            <p14:sldId id="711"/>
            <p14:sldId id="710"/>
            <p14:sldId id="713"/>
            <p14:sldId id="714"/>
            <p14:sldId id="716"/>
            <p14:sldId id="717"/>
            <p14:sldId id="718"/>
            <p14:sldId id="761"/>
            <p14:sldId id="721"/>
            <p14:sldId id="724"/>
            <p14:sldId id="725"/>
            <p14:sldId id="722"/>
            <p14:sldId id="726"/>
            <p14:sldId id="723"/>
            <p14:sldId id="727"/>
            <p14:sldId id="728"/>
            <p14:sldId id="729"/>
            <p14:sldId id="730"/>
            <p14:sldId id="732"/>
            <p14:sldId id="733"/>
            <p14:sldId id="734"/>
            <p14:sldId id="731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68"/>
            <p14:sldId id="762"/>
            <p14:sldId id="763"/>
            <p14:sldId id="764"/>
            <p14:sldId id="765"/>
          </p14:sldIdLst>
        </p14:section>
        <p14:section name="第4章  開發指引" id="{F4EF7EA1-1502-4CBD-B141-98F8A1B4B090}">
          <p14:sldIdLst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</p14:sldIdLst>
        </p14:section>
        <p14:section name="第5章  部署到正式環境" id="{82F60FEC-600B-4608-921C-BB5AA9D164F6}">
          <p14:sldIdLst>
            <p14:sldId id="756"/>
            <p14:sldId id="755"/>
            <p14:sldId id="757"/>
            <p14:sldId id="758"/>
            <p14:sldId id="759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7678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6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C35"/>
    <a:srgbClr val="7F7F7F"/>
    <a:srgbClr val="54AEC9"/>
    <a:srgbClr val="06919A"/>
    <a:srgbClr val="B8B8B8"/>
    <a:srgbClr val="566A86"/>
    <a:srgbClr val="525252"/>
    <a:srgbClr val="0E80C9"/>
    <a:srgbClr val="414E5E"/>
    <a:srgbClr val="384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7ECBB-C651-4575-8BF3-FC3485CE5504}" v="91" dt="2020-11-08T13:03:58.009"/>
    <p1510:client id="{8CAFF77E-B9D6-44D7-99DB-A2ACA5E698A6}" v="116" dt="2020-11-09T04:10:11.009"/>
    <p1510:client id="{EB552509-1EE5-456F-8E62-BA73AEB4203E}" v="493" dt="2020-11-08T13:01:29.27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80" y="6"/>
      </p:cViewPr>
      <p:guideLst>
        <p:guide orient="horz" pos="8112"/>
        <p:guide pos="14830"/>
        <p:guide pos="7678"/>
        <p:guide orient="horz" pos="52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8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14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98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5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8ED7634-E177-4D6D-8653-EAA85D9BC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954" y="4819650"/>
            <a:ext cx="15659100" cy="4127891"/>
          </a:xfrm>
        </p:spPr>
        <p:txBody>
          <a:bodyPr anchor="b"/>
          <a:lstStyle>
            <a:lvl1pPr marL="0" indent="0">
              <a:buNone/>
              <a:defRPr lang="en-US" altLang="zh-TW" sz="10000" b="1" kern="1200" dirty="0" smtClean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 altLang="zh-TW"/>
              <a:t>Edit Master text styles</a:t>
            </a:r>
            <a:endParaRPr lang="zh-TW" alt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D360F6AE-AA03-43F0-BA69-FEEF39C1E2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954" y="10216305"/>
            <a:ext cx="15659100" cy="1327995"/>
          </a:xfrm>
        </p:spPr>
        <p:txBody>
          <a:bodyPr>
            <a:normAutofit/>
          </a:bodyPr>
          <a:lstStyle>
            <a:lvl1pPr marL="0" indent="0">
              <a:buNone/>
              <a:defRPr lang="zh-TW" altLang="en-US" sz="3600" b="1" kern="1200" spc="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altLang="zh-TW"/>
              <a:t>Edit Master text styles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85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83A41C-57F7-4CE9-810B-272E872E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08165" y="13315949"/>
            <a:ext cx="3922919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‹#›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xmlns="" id="{D862779A-3AC0-4AFD-ABC5-76031091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550" y="730251"/>
            <a:ext cx="19825137" cy="927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37FB233-57AC-4B46-BB87-0D1554403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693400"/>
          </a:xfrm>
        </p:spPr>
        <p:txBody>
          <a:bodyPr/>
          <a:lstStyle>
            <a:lvl1pPr marL="685800" indent="-685800">
              <a:lnSpc>
                <a:spcPct val="114000"/>
              </a:lnSpc>
              <a:buFontTx/>
              <a:buChar char="○"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marL="1485671" indent="-571500">
              <a:lnSpc>
                <a:spcPct val="114000"/>
              </a:lnSpc>
              <a:buFont typeface="Wingdings" panose="05000000000000000000" pitchFamily="2" charset="2"/>
              <a:buChar char="l"/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 marL="2399843" indent="-571500">
              <a:lnSpc>
                <a:spcPct val="114000"/>
              </a:lnSpc>
              <a:buFont typeface="Wingdings" panose="05000000000000000000" pitchFamily="2" charset="2"/>
              <a:buChar char="u"/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 marL="3199714" indent="-457200">
              <a:lnSpc>
                <a:spcPct val="114000"/>
              </a:lnSpc>
              <a:buFont typeface="Wingdings" panose="05000000000000000000" pitchFamily="2" charset="2"/>
              <a:buChar char="ü"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4113885" indent="-457200">
              <a:lnSpc>
                <a:spcPct val="114000"/>
              </a:lnSpc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hape 2587">
            <a:extLst>
              <a:ext uri="{FF2B5EF4-FFF2-40B4-BE49-F238E27FC236}">
                <a16:creationId xmlns:a16="http://schemas.microsoft.com/office/drawing/2014/main" xmlns="" id="{AEA2AB29-ABC2-44B6-9FF8-AE6488920B82}"/>
              </a:ext>
            </a:extLst>
          </p:cNvPr>
          <p:cNvSpPr/>
          <p:nvPr userDrawn="1"/>
        </p:nvSpPr>
        <p:spPr>
          <a:xfrm>
            <a:off x="1675963" y="726488"/>
            <a:ext cx="1064212" cy="1064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>
              <a:lumMod val="2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7" y="1"/>
            <a:ext cx="13471948" cy="131063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EDD1B59-B4AD-4516-B6E5-A9677B508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08165" y="13315949"/>
            <a:ext cx="3922919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5A9586B-7E35-40DC-A560-F1B292C12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08165" y="13315949"/>
            <a:ext cx="3922919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5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20465746-2491-4681-A757-C9DE8F76B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08165" y="13315949"/>
            <a:ext cx="3922919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1" y="2443093"/>
            <a:ext cx="11916074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CAB8048-5295-420F-93D7-75570588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08165" y="13315949"/>
            <a:ext cx="3922919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604AA8-D950-4771-8AFD-D4C8294619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1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69247EB-654C-406D-AA83-B045A1E697C6}"/>
              </a:ext>
            </a:extLst>
          </p:cNvPr>
          <p:cNvGrpSpPr/>
          <p:nvPr userDrawn="1"/>
        </p:nvGrpSpPr>
        <p:grpSpPr>
          <a:xfrm>
            <a:off x="0" y="13163550"/>
            <a:ext cx="24377650" cy="552378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29E53FB0-FFEF-4189-B74A-513725248E7A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01FD44FF-AF58-44AC-8146-3F264696C4E5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xmlns="" id="{D351FB48-A2CE-470D-BD5C-A6798BFB46D6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D65DF06E-7A1F-4631-9035-7261EB3C63B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xmlns="" id="{E3594300-3C36-44FF-9F2F-BB85B3F5BF71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8652CBA2-ACF6-4842-8471-53DF06BF8337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927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2095499"/>
            <a:ext cx="21025723" cy="10890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208165" y="13163549"/>
            <a:ext cx="3922919" cy="450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685800" indent="-685800" algn="l" defTabSz="1828343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l"/>
        <a:defRPr sz="5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1485671" indent="-571500" algn="l" defTabSz="1828343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4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2399843" indent="-571500" algn="l" defTabSz="1828343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36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3199714" indent="-457200" algn="l" defTabSz="1828343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4113885" indent="-457200" algn="l" defTabSz="1828343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140.115.87.118:8080/NCU_MIS_SA/api/member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0B49C9-96CC-4AF1-AB15-B8C4F9B90B3F}"/>
              </a:ext>
            </a:extLst>
          </p:cNvPr>
          <p:cNvSpPr/>
          <p:nvPr/>
        </p:nvSpPr>
        <p:spPr>
          <a:xfrm>
            <a:off x="0" y="9715500"/>
            <a:ext cx="17198054" cy="222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形 13">
            <a:extLst>
              <a:ext uri="{FF2B5EF4-FFF2-40B4-BE49-F238E27FC236}">
                <a16:creationId xmlns:a16="http://schemas.microsoft.com/office/drawing/2014/main" xmlns="" id="{6A603861-A77A-4092-AFD6-B7F6D8E7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68504" y="10114671"/>
            <a:ext cx="6650056" cy="153126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8EECFEF-6C38-4776-B37C-25A228A92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sz="6600"/>
              <a:t>文件四：系統環境架設與範例專案說明</a:t>
            </a:r>
            <a:endParaRPr lang="en-US" altLang="zh-TW" sz="6600"/>
          </a:p>
          <a:p>
            <a:r>
              <a:rPr lang="en-US" altLang="zh-TW" sz="4000"/>
              <a:t>Build Environment and Demonstration Project</a:t>
            </a:r>
            <a:endParaRPr lang="zh-TW" altLang="en-US" sz="4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95F24B0-5792-490C-B363-D68206E38D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>
                <a:solidFill>
                  <a:schemeClr val="bg1">
                    <a:lumMod val="95000"/>
                  </a:schemeClr>
                </a:solidFill>
              </a:rPr>
              <a:t>中央資管系統分析與設計</a:t>
            </a:r>
            <a:endParaRPr lang="en-US" altLang="zh-TW">
              <a:solidFill>
                <a:schemeClr val="bg1">
                  <a:lumMod val="95000"/>
                </a:schemeClr>
              </a:solidFill>
            </a:endParaRPr>
          </a:p>
          <a:p>
            <a:fld id="{507970A5-F2DE-4630-88BA-3149DABEC136}" type="datetime1">
              <a:rPr lang="zh-TW" altLang="zh-TW">
                <a:solidFill>
                  <a:schemeClr val="bg1">
                    <a:lumMod val="95000"/>
                  </a:schemeClr>
                </a:solidFill>
              </a:rPr>
              <a:t>2020/12/10</a:t>
            </a:fld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6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AAFCB2B-6205-8F4B-BF9A-138C5D7D72FA}"/>
              </a:ext>
            </a:extLst>
          </p:cNvPr>
          <p:cNvGrpSpPr/>
          <p:nvPr/>
        </p:nvGrpSpPr>
        <p:grpSpPr>
          <a:xfrm>
            <a:off x="6473106" y="5442226"/>
            <a:ext cx="11431436" cy="2554547"/>
            <a:chOff x="6473106" y="6044397"/>
            <a:chExt cx="11431436" cy="25545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212CA4-3EEF-E14F-BE67-01086B78E608}"/>
                </a:ext>
              </a:extLst>
            </p:cNvPr>
            <p:cNvSpPr txBox="1"/>
            <p:nvPr/>
          </p:nvSpPr>
          <p:spPr>
            <a:xfrm>
              <a:off x="6856566" y="6044397"/>
              <a:ext cx="106645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0" b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範例專案匯入</a:t>
              </a:r>
              <a:endParaRPr lang="en-US" sz="10000" b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B181F62-0941-7F44-93C6-8E0735987FE1}"/>
                </a:ext>
              </a:extLst>
            </p:cNvPr>
            <p:cNvSpPr/>
            <p:nvPr/>
          </p:nvSpPr>
          <p:spPr>
            <a:xfrm>
              <a:off x="6473106" y="7675614"/>
              <a:ext cx="114314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第</a:t>
              </a:r>
              <a:r>
                <a:rPr lang="en-US" altLang="zh-TW" sz="5400">
                  <a:latin typeface="Lato" charset="0"/>
                  <a:ea typeface="Lato" charset="0"/>
                  <a:cs typeface="Lato" charset="0"/>
                </a:rPr>
                <a:t>2</a:t>
              </a:r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章</a:t>
              </a:r>
              <a:endParaRPr lang="en-US" sz="54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D7DB6C-5D5C-419D-BA30-95C1FFF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6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3237C72-FDDA-4BE1-8665-AA577031F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D1373AB-E612-45EE-A2F9-9D7A50EB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2.1	</a:t>
            </a:r>
            <a:r>
              <a:rPr lang="zh-TW" altLang="en-US"/>
              <a:t>匯入專案至</a:t>
            </a:r>
            <a:r>
              <a:rPr lang="en-US" altLang="zh-TW"/>
              <a:t>Eclipse IDE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B8AEAB5-8450-4980-95BC-D59082627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74964"/>
          </a:xfrm>
        </p:spPr>
        <p:txBody>
          <a:bodyPr/>
          <a:lstStyle/>
          <a:p>
            <a:r>
              <a:rPr lang="zh-TW" altLang="en-US"/>
              <a:t>解壓縮範例專案檔案後，請依照圖片勾選所要匯入之資料夾</a:t>
            </a: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90762BB6-2B2A-4BA8-BA95-F0134CF6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501" y="3421473"/>
            <a:ext cx="12953964" cy="88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324FDC-2EA2-414E-B88D-D92DEB75E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6B54F46-736B-41F7-9539-80B1E716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2.2	</a:t>
            </a:r>
            <a:r>
              <a:rPr lang="zh-TW" altLang="en-US"/>
              <a:t>設定測試伺服器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DC9CD3-A829-40ED-8F68-17BB121DC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92405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/>
              <a:t>測試環境與正式</a:t>
            </a:r>
            <a:r>
              <a:rPr lang="en-US" altLang="zh-TW"/>
              <a:t>Apache Tomcat</a:t>
            </a:r>
            <a:r>
              <a:rPr lang="zh-TW" altLang="en-US"/>
              <a:t>為獨立環境，因此需要設定不同之</a:t>
            </a:r>
            <a:r>
              <a:rPr lang="en-US" altLang="zh-TW"/>
              <a:t>PORT</a:t>
            </a:r>
            <a:r>
              <a:rPr lang="zh-TW" altLang="en-US"/>
              <a:t>號碼</a:t>
            </a:r>
            <a:endParaRPr lang="en-US" altLang="zh-TW"/>
          </a:p>
          <a:p>
            <a:r>
              <a:rPr lang="zh-TW" altLang="en-US"/>
              <a:t>建議</a:t>
            </a:r>
            <a:r>
              <a:rPr lang="en-US" altLang="zh-TW"/>
              <a:t>Port</a:t>
            </a:r>
            <a:r>
              <a:rPr lang="zh-TW" altLang="en-US"/>
              <a:t>號碼：</a:t>
            </a:r>
            <a:r>
              <a:rPr lang="en-US" altLang="zh-TW"/>
              <a:t>8015/8090/8019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83FD59C-BAD0-4C53-B295-47215338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61" y="3929318"/>
            <a:ext cx="15966128" cy="95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F99DCB3-A9BE-4CA6-A12C-878DF639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F587144-3FA1-4E7F-8FEC-DD5A3DD4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2.3	</a:t>
            </a:r>
            <a:r>
              <a:rPr lang="zh-TW" altLang="en-US"/>
              <a:t>匯入資料庫檔案</a:t>
            </a:r>
            <a:r>
              <a:rPr lang="en-US" altLang="zh-TW"/>
              <a:t>(1/2)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59C8448-2937-4D23-8A08-077270C0A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22179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zh-TW" altLang="en-US">
                <a:latin typeface="Lato Regular"/>
              </a:rPr>
              <a:t>請記得建立一個專案專案資料庫：</a:t>
            </a:r>
            <a:r>
              <a:rPr lang="en-US" altLang="zh-TW" dirty="0">
                <a:latin typeface="Lato Regular"/>
              </a:rPr>
              <a:t>CREATE DATABASE </a:t>
            </a:r>
            <a:r>
              <a:rPr lang="en-US" altLang="zh-TW" dirty="0" err="1">
                <a:latin typeface="Lato Regular"/>
              </a:rPr>
              <a:t>missa</a:t>
            </a:r>
            <a:endParaRPr lang="en-US" altLang="zh-TW" dirty="0">
              <a:latin typeface="Lato Regular"/>
            </a:endParaRPr>
          </a:p>
          <a:p>
            <a:r>
              <a:rPr lang="zh-TW" altLang="en-US">
                <a:latin typeface="Lato Regular"/>
              </a:rPr>
              <a:t>透過</a:t>
            </a:r>
            <a:r>
              <a:rPr lang="en-US" altLang="zh-TW" dirty="0" err="1">
                <a:latin typeface="Lato Regular"/>
              </a:rPr>
              <a:t>phpmyadmin</a:t>
            </a:r>
            <a:r>
              <a:rPr lang="zh-TW" altLang="en-US">
                <a:latin typeface="Lato Regular"/>
              </a:rPr>
              <a:t>匯入</a:t>
            </a:r>
            <a:r>
              <a:rPr lang="en-US" altLang="zh-TW" dirty="0">
                <a:latin typeface="Lato Regular"/>
              </a:rPr>
              <a:t>SQL</a:t>
            </a:r>
            <a:r>
              <a:rPr lang="zh-TW" altLang="en-US">
                <a:latin typeface="Lato Regular"/>
              </a:rPr>
              <a:t>資料庫檔案</a:t>
            </a: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0E0FC19C-D29F-4EE7-AB0E-9DDBBBA0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41" y="4546721"/>
            <a:ext cx="15337344" cy="79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F99DCB3-A9BE-4CA6-A12C-878DF639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F587144-3FA1-4E7F-8FEC-DD5A3DD4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2.3	</a:t>
            </a:r>
            <a:r>
              <a:rPr lang="zh-TW" altLang="en-US"/>
              <a:t>匯入資料庫檔案</a:t>
            </a:r>
            <a:r>
              <a:rPr lang="en-US" altLang="zh-TW"/>
              <a:t>(2/2)</a:t>
            </a:r>
            <a:endParaRPr lang="zh-TW" alt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xmlns="" id="{F655E6B4-E47B-46A3-88E8-3DBD62DE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3" y="2750746"/>
            <a:ext cx="19431459" cy="79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2C29AB5-D5C2-423F-BB44-7B97EC33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D5F7F2-9B84-4BBC-82AF-208C21F5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550" y="730251"/>
            <a:ext cx="19825137" cy="168376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2.4	</a:t>
            </a:r>
            <a:r>
              <a:rPr lang="zh-TW" altLang="en-US"/>
              <a:t>在</a:t>
            </a:r>
            <a:r>
              <a:rPr lang="en-US" altLang="zh-TW"/>
              <a:t>Eclipse</a:t>
            </a:r>
            <a:r>
              <a:rPr lang="zh-TW" altLang="en-US"/>
              <a:t>內部進行測試</a:t>
            </a:r>
            <a:r>
              <a:rPr lang="en-US" altLang="zh-TW"/>
              <a:t/>
            </a:r>
            <a:br>
              <a:rPr lang="en-US" altLang="zh-TW"/>
            </a:br>
            <a:r>
              <a:rPr lang="zh-TW" altLang="en-US" u="sng">
                <a:solidFill>
                  <a:srgbClr val="FF0000"/>
                </a:solidFill>
              </a:rPr>
              <a:t>（進階）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3FCD722-28B4-494E-BC2D-B6E36B9ACC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3511296"/>
            <a:ext cx="9786257" cy="9266313"/>
          </a:xfrm>
        </p:spPr>
        <p:txBody>
          <a:bodyPr/>
          <a:lstStyle/>
          <a:p>
            <a:r>
              <a:rPr lang="zh-TW" altLang="en-US"/>
              <a:t>對著專案資料夾點右鍵</a:t>
            </a:r>
            <a:endParaRPr lang="en-US" altLang="zh-TW"/>
          </a:p>
          <a:p>
            <a:pPr lvl="1"/>
            <a:r>
              <a:rPr lang="en-US" altLang="zh-TW"/>
              <a:t>Run As / Run on Server</a:t>
            </a:r>
          </a:p>
          <a:p>
            <a:pPr lvl="1"/>
            <a:r>
              <a:rPr lang="zh-TW" altLang="en-US"/>
              <a:t>請選擇要執行在哪個伺服器</a:t>
            </a:r>
            <a:endParaRPr lang="en-US" altLang="zh-TW"/>
          </a:p>
          <a:p>
            <a:r>
              <a:rPr lang="zh-TW" altLang="en-US"/>
              <a:t>執行瀏覽器</a:t>
            </a:r>
            <a:endParaRPr lang="en-US" altLang="zh-TW"/>
          </a:p>
          <a:p>
            <a:pPr lvl="1"/>
            <a:r>
              <a:rPr lang="zh-TW" altLang="en-US"/>
              <a:t>預設為執行在</a:t>
            </a:r>
            <a:r>
              <a:rPr lang="en-US" altLang="zh-TW"/>
              <a:t>Eclipse</a:t>
            </a:r>
            <a:r>
              <a:rPr lang="zh-TW" altLang="en-US"/>
              <a:t>內部</a:t>
            </a:r>
            <a:endParaRPr lang="en-US" altLang="zh-TW"/>
          </a:p>
          <a:p>
            <a:pPr lvl="1"/>
            <a:r>
              <a:rPr lang="en-US" altLang="zh-TW"/>
              <a:t>Window/Web Browser</a:t>
            </a:r>
            <a:r>
              <a:rPr lang="zh-TW" altLang="en-US"/>
              <a:t>可修改</a:t>
            </a:r>
            <a:endParaRPr lang="en-US" altLang="zh-TW"/>
          </a:p>
          <a:p>
            <a:pPr lvl="1"/>
            <a:r>
              <a:rPr lang="zh-TW" altLang="en-US"/>
              <a:t>建議使用</a:t>
            </a:r>
            <a:r>
              <a:rPr lang="en-US" altLang="zh-TW"/>
              <a:t>Chrome</a:t>
            </a:r>
            <a:r>
              <a:rPr lang="zh-TW" altLang="en-US"/>
              <a:t>瀏覽器，由於</a:t>
            </a:r>
            <a:r>
              <a:rPr lang="en-US" altLang="zh-TW"/>
              <a:t>Eclipse</a:t>
            </a:r>
            <a:r>
              <a:rPr lang="zh-TW" altLang="en-US"/>
              <a:t>內部瀏覽器老舊，部分</a:t>
            </a:r>
            <a:r>
              <a:rPr lang="en-US" altLang="zh-TW"/>
              <a:t>JavaScript</a:t>
            </a:r>
            <a:r>
              <a:rPr lang="zh-TW" altLang="en-US"/>
              <a:t>語法無法正確執行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49067E-FE4C-4569-92E3-749F4A2B0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808" b="20738"/>
          <a:stretch/>
        </p:blipFill>
        <p:spPr>
          <a:xfrm>
            <a:off x="13976082" y="101600"/>
            <a:ext cx="8958513" cy="946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236CCA-B03E-4CEB-A417-B8BC8F7BC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1" r="8253"/>
          <a:stretch/>
        </p:blipFill>
        <p:spPr>
          <a:xfrm>
            <a:off x="14802018" y="7618872"/>
            <a:ext cx="7306640" cy="515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1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AAFCB2B-6205-8F4B-BF9A-138C5D7D72FA}"/>
              </a:ext>
            </a:extLst>
          </p:cNvPr>
          <p:cNvGrpSpPr/>
          <p:nvPr/>
        </p:nvGrpSpPr>
        <p:grpSpPr>
          <a:xfrm>
            <a:off x="6473106" y="5442226"/>
            <a:ext cx="11431436" cy="2554547"/>
            <a:chOff x="6473106" y="6044397"/>
            <a:chExt cx="11431436" cy="25545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212CA4-3EEF-E14F-BE67-01086B78E608}"/>
                </a:ext>
              </a:extLst>
            </p:cNvPr>
            <p:cNvSpPr txBox="1"/>
            <p:nvPr/>
          </p:nvSpPr>
          <p:spPr>
            <a:xfrm>
              <a:off x="6856566" y="6044397"/>
              <a:ext cx="106645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0" b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專案說明</a:t>
              </a:r>
              <a:endParaRPr lang="en-US" sz="10000" b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B181F62-0941-7F44-93C6-8E0735987FE1}"/>
                </a:ext>
              </a:extLst>
            </p:cNvPr>
            <p:cNvSpPr/>
            <p:nvPr/>
          </p:nvSpPr>
          <p:spPr>
            <a:xfrm>
              <a:off x="6473106" y="7675614"/>
              <a:ext cx="114314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第</a:t>
              </a:r>
              <a:r>
                <a:rPr lang="en-US" altLang="zh-TW" sz="5400">
                  <a:latin typeface="Lato" charset="0"/>
                  <a:ea typeface="Lato" charset="0"/>
                  <a:cs typeface="Lato" charset="0"/>
                </a:rPr>
                <a:t>3</a:t>
              </a:r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章</a:t>
              </a:r>
              <a:endParaRPr lang="en-US" sz="54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D7DB6C-5D5C-419D-BA30-95C1FFF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5609478-B77E-4557-A251-D0DAB425D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CF8A21E-60DB-4CBA-9F63-3B84AB7A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步驟解析（以</a:t>
            </a:r>
            <a:r>
              <a:rPr lang="en-US" altLang="zh-TW"/>
              <a:t>Use Case 1.1</a:t>
            </a:r>
            <a:r>
              <a:rPr lang="zh-TW" altLang="en-US"/>
              <a:t>：會員註冊（管理者）為例）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840E609-3266-4145-99A8-5987CAA7B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49"/>
            <a:ext cx="21024850" cy="6267612"/>
          </a:xfrm>
        </p:spPr>
        <p:txBody>
          <a:bodyPr>
            <a:noAutofit/>
          </a:bodyPr>
          <a:lstStyle/>
          <a:p>
            <a:r>
              <a:rPr lang="zh-TW" altLang="en-US" sz="4000"/>
              <a:t>請求網址：</a:t>
            </a:r>
            <a:r>
              <a:rPr lang="en-US" altLang="zh-TW" sz="4000">
                <a:hlinkClick r:id="rId2"/>
              </a:rPr>
              <a:t>http://140.115.87.118:8080/NCU_MIS_SA/api/member.do</a:t>
            </a:r>
            <a:r>
              <a:rPr lang="zh-TW" altLang="en-US" sz="4000"/>
              <a:t> </a:t>
            </a:r>
            <a:r>
              <a:rPr lang="en-US" altLang="zh-TW" sz="4000"/>
              <a:t>:POST</a:t>
            </a:r>
          </a:p>
          <a:p>
            <a:pPr lvl="1"/>
            <a:r>
              <a:rPr lang="en-US" altLang="zh-TW" sz="3200"/>
              <a:t>A</a:t>
            </a:r>
            <a:r>
              <a:rPr lang="zh-TW" altLang="en-US" sz="3200"/>
              <a:t>：</a:t>
            </a:r>
            <a:r>
              <a:rPr lang="en-US" altLang="zh-TW" sz="3200"/>
              <a:t>Client</a:t>
            </a:r>
            <a:r>
              <a:rPr lang="zh-TW" altLang="en-US" sz="3200"/>
              <a:t>端進入頁面（</a:t>
            </a:r>
            <a:r>
              <a:rPr lang="en-US" altLang="zh-TW" sz="3200"/>
              <a:t>register.html</a:t>
            </a:r>
            <a:r>
              <a:rPr lang="zh-TW" altLang="en-US" sz="3200"/>
              <a:t>），送出表單後發送</a:t>
            </a:r>
            <a:r>
              <a:rPr lang="en-US" altLang="zh-TW" sz="3200"/>
              <a:t>AJAX</a:t>
            </a:r>
            <a:r>
              <a:rPr lang="zh-TW" altLang="en-US" sz="3200"/>
              <a:t>的</a:t>
            </a:r>
            <a:r>
              <a:rPr lang="en-US" altLang="zh-TW" sz="3200"/>
              <a:t>POST</a:t>
            </a:r>
            <a:r>
              <a:rPr lang="zh-TW" altLang="en-US" sz="3200"/>
              <a:t>請求（</a:t>
            </a:r>
            <a:r>
              <a:rPr lang="en-US" altLang="zh-TW" sz="3200"/>
              <a:t>submit()</a:t>
            </a:r>
            <a:r>
              <a:rPr lang="zh-TW" altLang="en-US" sz="3200"/>
              <a:t>）以註冊會員。</a:t>
            </a:r>
            <a:endParaRPr lang="en-US" altLang="zh-TW" sz="3200"/>
          </a:p>
          <a:p>
            <a:pPr lvl="1"/>
            <a:r>
              <a:rPr lang="en-US" altLang="zh-TW" sz="3200"/>
              <a:t>Apache Tomcat</a:t>
            </a:r>
            <a:r>
              <a:rPr lang="zh-TW" altLang="en-US" sz="3200"/>
              <a:t>依照網址（</a:t>
            </a:r>
            <a:r>
              <a:rPr lang="en-US" altLang="zh-TW" sz="3200"/>
              <a:t>http://140.115.87.118:8080/NCU_MIS_SA</a:t>
            </a:r>
            <a:r>
              <a:rPr lang="zh-TW" altLang="en-US" sz="3200"/>
              <a:t>）選擇適當的</a:t>
            </a:r>
            <a:r>
              <a:rPr lang="en-US" altLang="zh-TW" sz="3200"/>
              <a:t>Servlet</a:t>
            </a:r>
            <a:r>
              <a:rPr lang="zh-TW" altLang="en-US" sz="3200"/>
              <a:t>應用設定檔（</a:t>
            </a:r>
            <a:r>
              <a:rPr lang="en-US" altLang="zh-TW" sz="3200"/>
              <a:t>web.xml</a:t>
            </a:r>
            <a:r>
              <a:rPr lang="zh-TW" altLang="en-US" sz="3200"/>
              <a:t>）</a:t>
            </a:r>
            <a:endParaRPr lang="en-US" altLang="zh-TW" sz="3200"/>
          </a:p>
          <a:p>
            <a:pPr lvl="1"/>
            <a:r>
              <a:rPr lang="en-US" altLang="zh-TW" sz="3200"/>
              <a:t>B</a:t>
            </a:r>
            <a:r>
              <a:rPr lang="zh-TW" altLang="en-US" sz="3200"/>
              <a:t>：</a:t>
            </a:r>
            <a:r>
              <a:rPr lang="en-US" altLang="zh-TW" sz="3200"/>
              <a:t>web.xml</a:t>
            </a:r>
            <a:r>
              <a:rPr lang="zh-TW" altLang="en-US" sz="3200"/>
              <a:t>依照請求網址（</a:t>
            </a:r>
            <a:r>
              <a:rPr lang="en-US" altLang="zh-TW" sz="3200"/>
              <a:t>/api/member.do</a:t>
            </a:r>
            <a:r>
              <a:rPr lang="zh-TW" altLang="en-US" sz="3200"/>
              <a:t>）之</a:t>
            </a:r>
            <a:r>
              <a:rPr lang="en-US" altLang="zh-TW" sz="3200"/>
              <a:t>servlet-mapping</a:t>
            </a:r>
            <a:r>
              <a:rPr lang="zh-TW" altLang="en-US" sz="3200"/>
              <a:t>（</a:t>
            </a:r>
            <a:r>
              <a:rPr lang="en-US" altLang="zh-TW" sz="3200"/>
              <a:t>ncu.im3069.demo.controller.MemberController</a:t>
            </a:r>
            <a:r>
              <a:rPr lang="zh-TW" altLang="en-US" sz="3200"/>
              <a:t>）選擇適當處理的</a:t>
            </a:r>
            <a:r>
              <a:rPr lang="en-US" altLang="zh-TW" sz="3200"/>
              <a:t>Controller</a:t>
            </a:r>
            <a:r>
              <a:rPr lang="zh-TW" altLang="en-US" sz="3200"/>
              <a:t>（</a:t>
            </a:r>
            <a:r>
              <a:rPr lang="en-US" altLang="zh-TW" sz="3200" err="1"/>
              <a:t>MemberController</a:t>
            </a:r>
            <a:r>
              <a:rPr lang="zh-TW" altLang="en-US" sz="3200"/>
              <a:t>）</a:t>
            </a:r>
            <a:endParaRPr lang="en-US" altLang="zh-TW" sz="3200"/>
          </a:p>
          <a:p>
            <a:pPr lvl="1"/>
            <a:r>
              <a:rPr lang="en-US" altLang="zh-TW" sz="3200"/>
              <a:t>C</a:t>
            </a:r>
            <a:r>
              <a:rPr lang="zh-TW" altLang="en-US" sz="3200"/>
              <a:t>：</a:t>
            </a:r>
            <a:r>
              <a:rPr lang="en-US" altLang="zh-TW" sz="3200"/>
              <a:t>Controller</a:t>
            </a:r>
            <a:r>
              <a:rPr lang="zh-TW" altLang="en-US" sz="3200"/>
              <a:t>內亦可指定處理何請求網址，並依照</a:t>
            </a:r>
            <a:r>
              <a:rPr lang="en-US" altLang="zh-TW" sz="3200"/>
              <a:t>HTTP</a:t>
            </a:r>
            <a:r>
              <a:rPr lang="zh-TW" altLang="en-US" sz="3200"/>
              <a:t>請求類型進行處理作業（</a:t>
            </a:r>
            <a:r>
              <a:rPr lang="en-US" altLang="zh-TW" sz="3200" err="1"/>
              <a:t>doPost</a:t>
            </a:r>
            <a:r>
              <a:rPr lang="en-US" altLang="zh-TW" sz="3200"/>
              <a:t>()</a:t>
            </a:r>
            <a:r>
              <a:rPr lang="zh-TW" altLang="en-US" sz="3200"/>
              <a:t>）</a:t>
            </a:r>
            <a:endParaRPr lang="en-US" altLang="zh-TW" sz="3200"/>
          </a:p>
          <a:p>
            <a:pPr lvl="1"/>
            <a:r>
              <a:rPr lang="en-US" altLang="zh-TW" sz="3200"/>
              <a:t>D</a:t>
            </a:r>
            <a:r>
              <a:rPr lang="zh-TW" altLang="en-US" sz="3200"/>
              <a:t>：完成處理後，透過</a:t>
            </a:r>
            <a:r>
              <a:rPr lang="en-US" altLang="zh-TW" sz="3200"/>
              <a:t>Servlet</a:t>
            </a:r>
            <a:r>
              <a:rPr lang="zh-TW" altLang="en-US" sz="3200"/>
              <a:t>回覆到前端（</a:t>
            </a:r>
            <a:r>
              <a:rPr lang="en-US" altLang="zh-TW" sz="3200" err="1"/>
              <a:t>JsonReader</a:t>
            </a:r>
            <a:r>
              <a:rPr lang="zh-TW" altLang="en-US" sz="3200"/>
              <a:t>的</a:t>
            </a:r>
            <a:r>
              <a:rPr lang="en-US" altLang="zh-TW" sz="3200"/>
              <a:t>response()</a:t>
            </a:r>
            <a:r>
              <a:rPr lang="zh-TW" altLang="en-US" sz="3200"/>
              <a:t>），並以</a:t>
            </a:r>
            <a:r>
              <a:rPr lang="en-US" altLang="zh-TW" sz="3200"/>
              <a:t>JavaScript</a:t>
            </a:r>
            <a:r>
              <a:rPr lang="zh-TW" altLang="en-US" sz="3200"/>
              <a:t>的</a:t>
            </a:r>
            <a:r>
              <a:rPr lang="en-US" altLang="zh-TW" sz="3200" err="1"/>
              <a:t>updateSQLTable</a:t>
            </a:r>
            <a:r>
              <a:rPr lang="en-US" altLang="zh-TW" sz="3200"/>
              <a:t>()</a:t>
            </a:r>
            <a:r>
              <a:rPr lang="zh-TW" altLang="en-US" sz="3200"/>
              <a:t>更新表格</a:t>
            </a:r>
            <a:endParaRPr lang="en-US" altLang="zh-TW" sz="3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6ACE4F-18B2-4E80-8090-79C6D52664B0}"/>
              </a:ext>
            </a:extLst>
          </p:cNvPr>
          <p:cNvGrpSpPr/>
          <p:nvPr/>
        </p:nvGrpSpPr>
        <p:grpSpPr>
          <a:xfrm>
            <a:off x="3257470" y="8324851"/>
            <a:ext cx="19114368" cy="4734104"/>
            <a:chOff x="2274888" y="7681100"/>
            <a:chExt cx="21913571" cy="5427390"/>
          </a:xfrm>
        </p:grpSpPr>
        <p:pic>
          <p:nvPicPr>
            <p:cNvPr id="1026" name="Picture 2" descr="「browser」的圖片搜尋結果">
              <a:extLst>
                <a:ext uri="{FF2B5EF4-FFF2-40B4-BE49-F238E27FC236}">
                  <a16:creationId xmlns:a16="http://schemas.microsoft.com/office/drawing/2014/main" xmlns="" id="{A6F56F02-96B2-4D49-9D48-0996A1201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276" y="8740234"/>
              <a:ext cx="3412340" cy="243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xmlns="" id="{643E0C6C-2311-43C6-8733-49B17189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46069" y="8740234"/>
              <a:ext cx="2155825" cy="19774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6DEA9FA-EC3D-4038-9594-A6DA3CC0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79" t="34166" b="34723"/>
            <a:stretch/>
          </p:blipFill>
          <p:spPr>
            <a:xfrm>
              <a:off x="18055628" y="8740234"/>
              <a:ext cx="1468903" cy="19774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CC5D73A-4AEC-41E7-861B-D72E24C303E7}"/>
                </a:ext>
              </a:extLst>
            </p:cNvPr>
            <p:cNvSpPr/>
            <p:nvPr/>
          </p:nvSpPr>
          <p:spPr>
            <a:xfrm>
              <a:off x="10420350" y="8263984"/>
              <a:ext cx="10515600" cy="3467097"/>
            </a:xfrm>
            <a:prstGeom prst="rect">
              <a:avLst/>
            </a:prstGeom>
            <a:noFill/>
            <a:ln w="28575"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4" name="Picture 10" descr="Apache Tomcat Logo">
              <a:extLst>
                <a:ext uri="{FF2B5EF4-FFF2-40B4-BE49-F238E27FC236}">
                  <a16:creationId xmlns:a16="http://schemas.microsoft.com/office/drawing/2014/main" xmlns="" id="{AD35597D-A977-4311-8241-A613C8168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5723" y="8737476"/>
              <a:ext cx="3642736" cy="19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5CC10D7E-1FF1-40DB-8AB7-B951FA996C0E}"/>
                </a:ext>
              </a:extLst>
            </p:cNvPr>
            <p:cNvCxnSpPr>
              <a:stCxn id="1026" idx="3"/>
            </p:cNvCxnSpPr>
            <p:nvPr/>
          </p:nvCxnSpPr>
          <p:spPr>
            <a:xfrm flipV="1">
              <a:off x="5866616" y="9959434"/>
              <a:ext cx="5479453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C19CFA3F-ACA9-4C3C-BD07-D0C24F365F74}"/>
                </a:ext>
              </a:extLst>
            </p:cNvPr>
            <p:cNvCxnSpPr>
              <a:cxnSpLocks/>
            </p:cNvCxnSpPr>
            <p:nvPr/>
          </p:nvCxnSpPr>
          <p:spPr>
            <a:xfrm>
              <a:off x="13501894" y="9959436"/>
              <a:ext cx="455373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EA644FCA-9E6D-4310-B900-62DE4D4E8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6616" y="12112086"/>
              <a:ext cx="1329768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xmlns="" id="{E43191CC-AD1A-4A3B-B1CC-DFF49E00AF98}"/>
                </a:ext>
              </a:extLst>
            </p:cNvPr>
            <p:cNvSpPr txBox="1">
              <a:spLocks/>
            </p:cNvSpPr>
            <p:nvPr/>
          </p:nvSpPr>
          <p:spPr>
            <a:xfrm>
              <a:off x="2274888" y="11178636"/>
              <a:ext cx="3771116" cy="8191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4000"/>
                </a:lnSpc>
                <a:buNone/>
              </a:pPr>
              <a:r>
                <a:rPr lang="en-US" altLang="zh-TW" sz="3600"/>
                <a:t>Client</a:t>
              </a:r>
              <a:r>
                <a:rPr lang="zh-TW" altLang="en-US" sz="3600"/>
                <a:t>（</a:t>
              </a:r>
              <a:r>
                <a:rPr lang="en-US" sz="3600"/>
                <a:t>Browser</a:t>
              </a:r>
              <a:r>
                <a:rPr lang="zh-TW" altLang="en-US" sz="3600"/>
                <a:t>）</a:t>
              </a:r>
              <a:endParaRPr lang="en-US" sz="3600"/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xmlns="" id="{83689283-5858-4AEA-A19E-098C23931DF7}"/>
                </a:ext>
              </a:extLst>
            </p:cNvPr>
            <p:cNvSpPr txBox="1">
              <a:spLocks/>
            </p:cNvSpPr>
            <p:nvPr/>
          </p:nvSpPr>
          <p:spPr>
            <a:xfrm>
              <a:off x="10809288" y="10670091"/>
              <a:ext cx="3412340" cy="6609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3600"/>
                <a:t>conf.xml</a:t>
              </a:r>
              <a:endParaRPr lang="en-US" sz="3600"/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xmlns="" id="{15414CB0-9B6F-4BEE-8A12-E64FC78FB257}"/>
                </a:ext>
              </a:extLst>
            </p:cNvPr>
            <p:cNvSpPr txBox="1">
              <a:spLocks/>
            </p:cNvSpPr>
            <p:nvPr/>
          </p:nvSpPr>
          <p:spPr>
            <a:xfrm>
              <a:off x="17083909" y="10670091"/>
              <a:ext cx="3412340" cy="933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3600"/>
                <a:t>Controller.java</a:t>
              </a:r>
              <a:endParaRPr lang="en-US" sz="36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06CA07A-60CF-4C6E-8409-2A00688F9FE6}"/>
                </a:ext>
              </a:extLst>
            </p:cNvPr>
            <p:cNvSpPr/>
            <p:nvPr/>
          </p:nvSpPr>
          <p:spPr>
            <a:xfrm>
              <a:off x="3712771" y="7681100"/>
              <a:ext cx="895350" cy="8953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/>
                <a:t>A</a:t>
              </a:r>
              <a:endParaRPr lang="zh-TW" altLang="en-US" b="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0E82933-BAF3-4146-9B0B-41C4909FA4C2}"/>
                </a:ext>
              </a:extLst>
            </p:cNvPr>
            <p:cNvSpPr/>
            <p:nvPr/>
          </p:nvSpPr>
          <p:spPr>
            <a:xfrm>
              <a:off x="11976306" y="7681100"/>
              <a:ext cx="895350" cy="8953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/>
                <a:t>B</a:t>
              </a:r>
              <a:endParaRPr lang="zh-TW" alt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10874323-5374-46CA-8FEB-2AA41037B466}"/>
                </a:ext>
              </a:extLst>
            </p:cNvPr>
            <p:cNvSpPr/>
            <p:nvPr/>
          </p:nvSpPr>
          <p:spPr>
            <a:xfrm>
              <a:off x="18236210" y="7681100"/>
              <a:ext cx="895350" cy="8953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/>
                <a:t>C</a:t>
              </a:r>
              <a:endParaRPr lang="zh-TW" altLang="en-US" b="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4ABFFC55-4B1B-4B27-ADA1-A44CF65C0C45}"/>
                </a:ext>
              </a:extLst>
            </p:cNvPr>
            <p:cNvSpPr/>
            <p:nvPr/>
          </p:nvSpPr>
          <p:spPr>
            <a:xfrm>
              <a:off x="9702800" y="12213140"/>
              <a:ext cx="895350" cy="8953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/>
                <a:t>D</a:t>
              </a:r>
              <a:endParaRPr lang="zh-TW" altLang="en-US" b="1"/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xmlns="" id="{5AB40F8C-CA4D-4100-B2EE-E07A94F24CDC}"/>
                </a:ext>
              </a:extLst>
            </p:cNvPr>
            <p:cNvSpPr txBox="1">
              <a:spLocks/>
            </p:cNvSpPr>
            <p:nvPr/>
          </p:nvSpPr>
          <p:spPr>
            <a:xfrm>
              <a:off x="6088487" y="8572734"/>
              <a:ext cx="5157788" cy="1156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4000"/>
                </a:lnSpc>
                <a:buNone/>
              </a:pPr>
              <a:r>
                <a:rPr lang="en-US" altLang="zh-TW" sz="3000" b="1"/>
                <a:t>AJAX</a:t>
              </a:r>
              <a:r>
                <a:rPr lang="zh-TW" altLang="en-US" sz="3000" b="1"/>
                <a:t>（</a:t>
              </a:r>
              <a:r>
                <a:rPr lang="en-US" altLang="zh-TW" sz="3000" b="1"/>
                <a:t>URL Request</a:t>
              </a:r>
              <a:r>
                <a:rPr lang="zh-TW" altLang="en-US" sz="3000" b="1"/>
                <a:t>）</a:t>
              </a:r>
              <a:r>
                <a:rPr lang="en-US" altLang="zh-TW" sz="3000" b="1"/>
                <a:t/>
              </a:r>
              <a:br>
                <a:rPr lang="en-US" altLang="zh-TW" sz="3000" b="1"/>
              </a:br>
              <a:r>
                <a:rPr lang="en-US" altLang="zh-TW" sz="3000"/>
                <a:t>POST/GET/PUT/DELETE</a:t>
              </a: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xmlns="" id="{16A569BE-94AC-4465-A371-645AEC991123}"/>
                </a:ext>
              </a:extLst>
            </p:cNvPr>
            <p:cNvSpPr txBox="1">
              <a:spLocks/>
            </p:cNvSpPr>
            <p:nvPr/>
          </p:nvSpPr>
          <p:spPr>
            <a:xfrm>
              <a:off x="10922804" y="12313964"/>
              <a:ext cx="6161105" cy="7677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4000"/>
                </a:lnSpc>
                <a:buNone/>
              </a:pPr>
              <a:r>
                <a:rPr lang="en-US" altLang="zh-TW" sz="3000" b="1"/>
                <a:t>AJAX</a:t>
              </a:r>
              <a:r>
                <a:rPr lang="zh-TW" altLang="en-US" sz="3000" b="1"/>
                <a:t>（</a:t>
              </a:r>
              <a:r>
                <a:rPr lang="en-US" altLang="zh-TW" sz="3000" b="1"/>
                <a:t>Response</a:t>
              </a:r>
              <a:r>
                <a:rPr lang="zh-TW" altLang="en-US" sz="3000" b="1"/>
                <a:t>）</a:t>
              </a:r>
              <a:endParaRPr lang="en-US" altLang="zh-TW" sz="3000"/>
            </a:p>
          </p:txBody>
        </p:sp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xmlns="" id="{64E8E72C-A76F-4868-AC41-60FC69A77A9D}"/>
                </a:ext>
              </a:extLst>
            </p:cNvPr>
            <p:cNvSpPr txBox="1">
              <a:spLocks/>
            </p:cNvSpPr>
            <p:nvPr/>
          </p:nvSpPr>
          <p:spPr>
            <a:xfrm>
              <a:off x="13644171" y="9264107"/>
              <a:ext cx="4269179" cy="6953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685800" indent="-685800" algn="l" defTabSz="1828343" rtl="0" eaLnBrk="1" latinLnBrk="0" hangingPunct="1">
                <a:lnSpc>
                  <a:spcPct val="114000"/>
                </a:lnSpc>
                <a:spcBef>
                  <a:spcPts val="2000"/>
                </a:spcBef>
                <a:buFontTx/>
                <a:buChar char="○"/>
                <a:defRPr sz="5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1pPr>
              <a:lvl2pPr marL="1485671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  <a:defRPr sz="44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2pPr>
              <a:lvl3pPr marL="2399843" indent="-5715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u"/>
                <a:defRPr sz="36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3pPr>
              <a:lvl4pPr marL="3199714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ü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4pPr>
              <a:lvl5pPr marL="4113885" indent="-457200" algn="l" defTabSz="1828343" rtl="0" eaLnBrk="1" latinLnBrk="0" hangingPunct="1">
                <a:lnSpc>
                  <a:spcPct val="114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sz="3200" b="0" i="0" kern="1200">
                  <a:solidFill>
                    <a:schemeClr val="tx1">
                      <a:lumMod val="50000"/>
                    </a:schemeClr>
                  </a:solidFill>
                  <a:latin typeface="Lato Regular" charset="0"/>
                  <a:ea typeface="Lato Regular" charset="0"/>
                  <a:cs typeface="Lato Regular" charset="0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4000"/>
                </a:lnSpc>
                <a:buNone/>
              </a:pPr>
              <a:r>
                <a:rPr lang="en-US" altLang="zh-TW" sz="3000" b="1"/>
                <a:t>URL Mapping</a:t>
              </a:r>
              <a:endParaRPr lang="en-US" altLang="zh-TW" sz="3000"/>
            </a:p>
          </p:txBody>
        </p:sp>
      </p:grpSp>
    </p:spTree>
    <p:extLst>
      <p:ext uri="{BB962C8B-B14F-4D97-AF65-F5344CB8AC3E}">
        <p14:creationId xmlns:p14="http://schemas.microsoft.com/office/powerpoint/2010/main" val="136107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38174F-F25C-4875-8FC6-A439A270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DCA7296-6654-4DDB-8746-9CEA8561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	</a:t>
            </a:r>
            <a:r>
              <a:rPr lang="zh-TW" altLang="en-US"/>
              <a:t>專案架構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700A90-C1B5-454D-8DD7-21509158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10227129" cy="10104664"/>
          </a:xfrm>
        </p:spPr>
        <p:txBody>
          <a:bodyPr>
            <a:normAutofit/>
          </a:bodyPr>
          <a:lstStyle/>
          <a:p>
            <a:r>
              <a:rPr lang="zh-TW" altLang="en-US"/>
              <a:t>本專案使用</a:t>
            </a:r>
            <a:r>
              <a:rPr lang="en-US" altLang="zh-TW"/>
              <a:t>Java Servlet</a:t>
            </a:r>
            <a:r>
              <a:rPr lang="zh-TW" altLang="en-US"/>
              <a:t>作為主要架構</a:t>
            </a:r>
            <a:endParaRPr lang="en-US" altLang="zh-TW"/>
          </a:p>
          <a:p>
            <a:r>
              <a:rPr lang="zh-TW" altLang="en-US"/>
              <a:t>一個</a:t>
            </a:r>
            <a:r>
              <a:rPr lang="en-US" altLang="zh-TW"/>
              <a:t>Request</a:t>
            </a:r>
            <a:r>
              <a:rPr lang="zh-TW" altLang="en-US"/>
              <a:t>網址於專案中對應一個</a:t>
            </a:r>
            <a:r>
              <a:rPr lang="en-US" altLang="zh-TW"/>
              <a:t>Controller</a:t>
            </a:r>
          </a:p>
          <a:p>
            <a:pPr lvl="1"/>
            <a:r>
              <a:rPr lang="zh-TW" altLang="en-US"/>
              <a:t>同時可以處理多個</a:t>
            </a:r>
            <a:r>
              <a:rPr lang="en-US" altLang="zh-TW"/>
              <a:t>HTTP</a:t>
            </a:r>
            <a:r>
              <a:rPr lang="zh-TW" altLang="en-US"/>
              <a:t>之</a:t>
            </a:r>
            <a:r>
              <a:rPr lang="en-US" altLang="zh-TW"/>
              <a:t>Method</a:t>
            </a:r>
            <a:r>
              <a:rPr lang="zh-TW" altLang="en-US"/>
              <a:t>請求</a:t>
            </a:r>
            <a:endParaRPr lang="en-US" altLang="zh-TW"/>
          </a:p>
          <a:p>
            <a:pPr lvl="1"/>
            <a:r>
              <a:rPr lang="en-US" altLang="zh-TW"/>
              <a:t>POST-</a:t>
            </a:r>
            <a:r>
              <a:rPr lang="en-US" altLang="zh-TW" err="1"/>
              <a:t>doPost</a:t>
            </a:r>
            <a:r>
              <a:rPr lang="en-US" altLang="zh-TW"/>
              <a:t>()</a:t>
            </a:r>
            <a:r>
              <a:rPr lang="zh-TW" altLang="en-US"/>
              <a:t>、</a:t>
            </a:r>
            <a:r>
              <a:rPr lang="en-US" altLang="zh-TW"/>
              <a:t>GET-</a:t>
            </a:r>
            <a:r>
              <a:rPr lang="en-US" altLang="zh-TW" err="1"/>
              <a:t>doGet</a:t>
            </a:r>
            <a:r>
              <a:rPr lang="en-US" altLang="zh-TW"/>
              <a:t>()</a:t>
            </a:r>
            <a:r>
              <a:rPr lang="zh-TW" altLang="en-US"/>
              <a:t>等</a:t>
            </a:r>
            <a:endParaRPr lang="en-US" altLang="zh-TW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1CC14AA-23EA-4B97-A836-7C176E2D1D6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9341" r="7118" b="9342"/>
          <a:stretch/>
        </p:blipFill>
        <p:spPr bwMode="auto">
          <a:xfrm>
            <a:off x="12474123" y="2190750"/>
            <a:ext cx="10733297" cy="86514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275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AE3549-EFF7-42E9-B461-DCB28E1AA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19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0D00609-267A-460C-8524-7B85339D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	</a:t>
            </a:r>
            <a:r>
              <a:rPr lang="zh-TW" altLang="en-US"/>
              <a:t>專案關聯之</a:t>
            </a:r>
            <a:r>
              <a:rPr lang="en-US" altLang="zh-TW"/>
              <a:t>Package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AFE43E-6315-4F0F-9E52-90B9D9272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91293"/>
          </a:xfrm>
        </p:spPr>
        <p:txBody>
          <a:bodyPr>
            <a:normAutofit fontScale="92500"/>
          </a:bodyPr>
          <a:lstStyle/>
          <a:p>
            <a:r>
              <a:rPr lang="zh-TW" altLang="en-US"/>
              <a:t>以下為可能會使用到的</a:t>
            </a:r>
            <a:r>
              <a:rPr lang="en-US" altLang="zh-TW"/>
              <a:t>Package</a:t>
            </a:r>
            <a:r>
              <a:rPr lang="zh-TW" altLang="en-US"/>
              <a:t>，可依照自己需求使用其他</a:t>
            </a:r>
            <a:r>
              <a:rPr lang="en-US" altLang="zh-TW"/>
              <a:t>package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5F7BEE-602B-43F4-B07C-547565AD0D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t="19208" r="10882" b="14008"/>
          <a:stretch/>
        </p:blipFill>
        <p:spPr bwMode="auto">
          <a:xfrm>
            <a:off x="3466374" y="3282042"/>
            <a:ext cx="17444902" cy="97283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37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236BA2-8CAD-4682-9348-FB7946D5A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B1D0967-3DBA-441A-9273-D30096B1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</a:t>
            </a:r>
            <a:endParaRPr lang="zh-TW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F3015BD-022F-4335-A8F7-39B08A9C8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marL="914400" indent="-914400">
              <a:buFont typeface="+mj-lt"/>
              <a:buAutoNum type="arabicPeriod"/>
            </a:pPr>
            <a:r>
              <a:rPr lang="zh-TW" altLang="en-US"/>
              <a:t>軟體安裝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zh-TW" altLang="en-US"/>
              <a:t>軟體列表、安裝重點、資料庫權限設定</a:t>
            </a:r>
            <a:endParaRPr lang="en-US" altLang="zh-TW"/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範例專案匯入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zh-TW" altLang="en-US"/>
              <a:t>匯入</a:t>
            </a:r>
            <a:r>
              <a:rPr lang="en-US" altLang="zh-TW"/>
              <a:t>Eclipse</a:t>
            </a:r>
            <a:r>
              <a:rPr lang="zh-TW" altLang="en-US"/>
              <a:t>、設定測試伺服器、匯入</a:t>
            </a:r>
            <a:r>
              <a:rPr lang="en-US" altLang="zh-TW"/>
              <a:t>SQL</a:t>
            </a:r>
            <a:r>
              <a:rPr lang="zh-TW" altLang="en-US"/>
              <a:t>檔案至</a:t>
            </a:r>
            <a:r>
              <a:rPr lang="en-US" altLang="zh-TW"/>
              <a:t>DBMS</a:t>
            </a:r>
            <a:r>
              <a:rPr lang="zh-TW" altLang="en-US"/>
              <a:t>、在</a:t>
            </a:r>
            <a:r>
              <a:rPr lang="en-US" altLang="zh-TW"/>
              <a:t>Eclipse</a:t>
            </a:r>
            <a:r>
              <a:rPr lang="zh-TW" altLang="en-US"/>
              <a:t>內進行測試</a:t>
            </a:r>
            <a:endParaRPr lang="en-US" altLang="zh-TW"/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專案說明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en-US" altLang="zh-TW"/>
              <a:t>Controller</a:t>
            </a:r>
            <a:r>
              <a:rPr lang="zh-TW" altLang="en-US"/>
              <a:t>、</a:t>
            </a:r>
            <a:r>
              <a:rPr lang="en-US" altLang="zh-TW"/>
              <a:t>Servlet</a:t>
            </a:r>
            <a:r>
              <a:rPr lang="zh-TW" altLang="en-US"/>
              <a:t>、</a:t>
            </a:r>
            <a:r>
              <a:rPr lang="en-US" altLang="zh-TW"/>
              <a:t>JSON</a:t>
            </a:r>
            <a:r>
              <a:rPr lang="zh-TW" altLang="en-US"/>
              <a:t>、</a:t>
            </a:r>
            <a:r>
              <a:rPr lang="en-US" altLang="zh-TW"/>
              <a:t>Use Case 1.1</a:t>
            </a:r>
            <a:r>
              <a:rPr lang="zh-TW" altLang="en-US"/>
              <a:t>會員註冊（管理者）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en-US" altLang="zh-TW"/>
              <a:t>Order</a:t>
            </a:r>
            <a:r>
              <a:rPr lang="zh-TW" altLang="en-US"/>
              <a:t>、</a:t>
            </a:r>
            <a:r>
              <a:rPr lang="en-US" altLang="zh-TW"/>
              <a:t>Product</a:t>
            </a:r>
            <a:r>
              <a:rPr lang="zh-TW" altLang="en-US"/>
              <a:t>和</a:t>
            </a:r>
            <a:r>
              <a:rPr lang="en-US" altLang="zh-TW" err="1"/>
              <a:t>OrderItem</a:t>
            </a:r>
            <a:endParaRPr lang="en-US" altLang="zh-TW"/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開發指引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zh-TW" altLang="en-US"/>
              <a:t>新增</a:t>
            </a:r>
            <a:r>
              <a:rPr lang="en-US" altLang="zh-TW"/>
              <a:t>Controller</a:t>
            </a:r>
            <a:r>
              <a:rPr lang="zh-TW" altLang="en-US"/>
              <a:t>、</a:t>
            </a:r>
            <a:r>
              <a:rPr lang="en-US" altLang="zh-TW"/>
              <a:t>Class</a:t>
            </a:r>
            <a:r>
              <a:rPr lang="zh-TW" altLang="en-US"/>
              <a:t>、</a:t>
            </a:r>
            <a:r>
              <a:rPr lang="en-US" altLang="zh-TW"/>
              <a:t>Package</a:t>
            </a:r>
            <a:r>
              <a:rPr lang="zh-TW" altLang="en-US"/>
              <a:t>、</a:t>
            </a:r>
            <a:r>
              <a:rPr lang="en-US" altLang="zh-TW"/>
              <a:t>Eclipse</a:t>
            </a:r>
            <a:r>
              <a:rPr lang="zh-TW" altLang="en-US"/>
              <a:t>後端測試、前端測試</a:t>
            </a:r>
            <a:endParaRPr lang="en-US" altLang="zh-TW"/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部署到正式環境</a:t>
            </a:r>
            <a:endParaRPr lang="en-US" altLang="zh-TW"/>
          </a:p>
          <a:p>
            <a:pPr marL="1714271" lvl="1" indent="-914400">
              <a:buFont typeface="Arial" panose="020B0604020202020204" pitchFamily="34" charset="0"/>
              <a:buChar char="•"/>
            </a:pPr>
            <a:r>
              <a:rPr lang="zh-TW" altLang="en-US"/>
              <a:t>匯出專案、重啟</a:t>
            </a:r>
            <a:r>
              <a:rPr lang="en-US" altLang="zh-TW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171162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27650DF-580D-4143-926F-0B6706AEE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B28BF96-B788-4FF0-A9F0-1E2AFDA1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	</a:t>
            </a:r>
            <a:r>
              <a:rPr lang="zh-TW" altLang="en-US"/>
              <a:t>專案統一溝通格式 </a:t>
            </a:r>
            <a:r>
              <a:rPr lang="en-US" altLang="zh-TW"/>
              <a:t>-</a:t>
            </a:r>
            <a:r>
              <a:rPr lang="zh-TW" altLang="en-US"/>
              <a:t> </a:t>
            </a:r>
            <a:r>
              <a:rPr lang="en-US" altLang="zh-TW"/>
              <a:t>JSON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4E505D-93D1-4852-8D35-966ED272F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11598729" cy="10687050"/>
          </a:xfrm>
        </p:spPr>
        <p:txBody>
          <a:bodyPr>
            <a:normAutofit/>
          </a:bodyPr>
          <a:lstStyle/>
          <a:p>
            <a:r>
              <a:rPr lang="zh-TW" altLang="en-US"/>
              <a:t>在本專案中主要使用</a:t>
            </a:r>
            <a:r>
              <a:rPr lang="en-US" altLang="zh-TW"/>
              <a:t>JSON</a:t>
            </a:r>
            <a:r>
              <a:rPr lang="zh-TW" altLang="en-US"/>
              <a:t>格式之資料作為前後端之溝通</a:t>
            </a:r>
            <a:endParaRPr lang="en-US" altLang="zh-TW"/>
          </a:p>
          <a:p>
            <a:r>
              <a:rPr lang="zh-TW" altLang="en-US"/>
              <a:t>前端在傳送資料前須將其字串化「</a:t>
            </a:r>
            <a:r>
              <a:rPr lang="en-US" altLang="zh-TW" err="1"/>
              <a:t>JSON.stringify</a:t>
            </a:r>
            <a:r>
              <a:rPr lang="en-US" altLang="zh-TW"/>
              <a:t>()</a:t>
            </a:r>
            <a:r>
              <a:rPr lang="zh-TW" altLang="en-US"/>
              <a:t>」</a:t>
            </a:r>
            <a:endParaRPr lang="en-US" altLang="zh-TW"/>
          </a:p>
          <a:p>
            <a:r>
              <a:rPr lang="zh-TW" altLang="en-US"/>
              <a:t>至少需要能區分出</a:t>
            </a:r>
            <a:endParaRPr lang="en-US" altLang="zh-TW"/>
          </a:p>
          <a:p>
            <a:pPr lvl="1"/>
            <a:r>
              <a:rPr lang="zh-TW" altLang="en-US"/>
              <a:t>無序物件（</a:t>
            </a:r>
            <a:r>
              <a:rPr lang="en-US" altLang="zh-TW"/>
              <a:t>Object</a:t>
            </a:r>
            <a:r>
              <a:rPr lang="zh-TW" altLang="en-US"/>
              <a:t>）以「</a:t>
            </a:r>
            <a:r>
              <a:rPr lang="en-US" altLang="zh-TW"/>
              <a:t>{}</a:t>
            </a:r>
            <a:r>
              <a:rPr lang="zh-TW" altLang="en-US"/>
              <a:t>」包覆（紅）</a:t>
            </a:r>
            <a:endParaRPr lang="en-US" altLang="zh-TW"/>
          </a:p>
          <a:p>
            <a:pPr lvl="1"/>
            <a:r>
              <a:rPr lang="zh-TW" altLang="en-US"/>
              <a:t>有序陣列（</a:t>
            </a:r>
            <a:r>
              <a:rPr lang="en-US" altLang="zh-TW"/>
              <a:t>Array</a:t>
            </a:r>
            <a:r>
              <a:rPr lang="zh-TW" altLang="en-US"/>
              <a:t>）以「</a:t>
            </a:r>
            <a:r>
              <a:rPr lang="en-US" altLang="zh-TW"/>
              <a:t>[]</a:t>
            </a:r>
            <a:r>
              <a:rPr lang="zh-TW" altLang="en-US"/>
              <a:t>」包覆（綠）</a:t>
            </a:r>
            <a:endParaRPr lang="en-US" altLang="zh-TW"/>
          </a:p>
          <a:p>
            <a:r>
              <a:rPr lang="en-US" altLang="zh-TW"/>
              <a:t>http</a:t>
            </a:r>
            <a:r>
              <a:rPr lang="zh-TW" altLang="en-US"/>
              <a:t>的</a:t>
            </a:r>
            <a:r>
              <a:rPr lang="en-US" altLang="zh-TW"/>
              <a:t>GET</a:t>
            </a:r>
            <a:r>
              <a:rPr lang="zh-TW" altLang="en-US"/>
              <a:t>方法為例外，若要夾帶參數格式如下：</a:t>
            </a:r>
            <a:endParaRPr lang="en-US" altLang="zh-TW"/>
          </a:p>
          <a:p>
            <a:pPr lvl="1"/>
            <a:r>
              <a:rPr lang="en-US" altLang="zh-TW"/>
              <a:t>key1=value1&amp;key2=value2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777573-4D9A-422C-B4CB-4335D61451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094" y="2672079"/>
            <a:ext cx="8344806" cy="9306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9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38174F-F25C-4875-8FC6-A439A270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DCA7296-6654-4DDB-8746-9CEA8561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3.1	</a:t>
            </a:r>
            <a:r>
              <a:rPr lang="zh-TW" altLang="en-US"/>
              <a:t>專案說明 </a:t>
            </a:r>
            <a:r>
              <a:rPr lang="en-US" altLang="zh-TW"/>
              <a:t>(1/2)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700A90-C1B5-454D-8DD7-21509158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42307"/>
          </a:xfrm>
        </p:spPr>
        <p:txBody>
          <a:bodyPr>
            <a:normAutofit/>
          </a:bodyPr>
          <a:lstStyle/>
          <a:p>
            <a:r>
              <a:rPr lang="zh-TW" altLang="en-US"/>
              <a:t>本部分以「</a:t>
            </a:r>
            <a:r>
              <a:rPr lang="en-US" altLang="zh-TW"/>
              <a:t>Use Case 1.1 </a:t>
            </a:r>
            <a:r>
              <a:rPr lang="zh-TW" altLang="en-US"/>
              <a:t>會員註冊（管理員）」進行解說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0B5882-4951-46B2-BAE4-CB3AAE5FAE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3250243"/>
            <a:ext cx="20530548" cy="9627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6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0D94E62-5D3E-4B64-9736-258595B6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D1BAC8-D7A6-468D-8CC8-6681B116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3.1	</a:t>
            </a:r>
            <a:r>
              <a:rPr lang="zh-TW" altLang="en-US"/>
              <a:t>專案說明 </a:t>
            </a:r>
            <a:r>
              <a:rPr lang="en-US" altLang="zh-TW"/>
              <a:t>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20183C-C2A0-4597-AA44-9AF5B882A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zh-TW" altLang="en-US"/>
              <a:t>管理員完成「</a:t>
            </a:r>
            <a:r>
              <a:rPr lang="en-US" altLang="zh-TW"/>
              <a:t>7.1</a:t>
            </a:r>
            <a:r>
              <a:rPr lang="zh-TW" altLang="en-US"/>
              <a:t>管理者登入」後，進入註冊頁面（</a:t>
            </a:r>
            <a:r>
              <a:rPr lang="en-US" altLang="zh-TW"/>
              <a:t>register.html</a:t>
            </a:r>
            <a:r>
              <a:rPr lang="zh-TW" altLang="en-US"/>
              <a:t>）。</a:t>
            </a:r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當管理者完成表單之填寫並通過前端之資料驗證後，透過</a:t>
            </a:r>
            <a:r>
              <a:rPr lang="en-US" altLang="zh-TW"/>
              <a:t>JavaScript</a:t>
            </a:r>
            <a:r>
              <a:rPr lang="zh-TW" altLang="en-US"/>
              <a:t>之</a:t>
            </a:r>
            <a:r>
              <a:rPr lang="en-US" altLang="zh-TW"/>
              <a:t>submit()</a:t>
            </a:r>
            <a:r>
              <a:rPr lang="zh-TW" altLang="en-US"/>
              <a:t>送出</a:t>
            </a:r>
            <a:r>
              <a:rPr lang="en-US" altLang="zh-TW"/>
              <a:t>POST</a:t>
            </a:r>
            <a:r>
              <a:rPr lang="zh-TW" altLang="en-US"/>
              <a:t>請求。</a:t>
            </a:r>
            <a:endParaRPr lang="en-US" altLang="zh-TW"/>
          </a:p>
          <a:p>
            <a:pPr marL="914400" indent="-914400">
              <a:buFont typeface="+mj-lt"/>
              <a:buAutoNum type="arabicPeriod"/>
            </a:pPr>
            <a:r>
              <a:rPr lang="en-US" altLang="zh-TW"/>
              <a:t>Apache Tomcat</a:t>
            </a:r>
            <a:r>
              <a:rPr lang="zh-TW" altLang="en-US"/>
              <a:t>依照</a:t>
            </a:r>
            <a:r>
              <a:rPr lang="en-US" altLang="zh-TW"/>
              <a:t>web.xml</a:t>
            </a:r>
            <a:r>
              <a:rPr lang="zh-TW" altLang="en-US"/>
              <a:t>或</a:t>
            </a:r>
            <a:r>
              <a:rPr lang="en-US" altLang="zh-TW"/>
              <a:t>Controller</a:t>
            </a:r>
            <a:r>
              <a:rPr lang="zh-TW" altLang="en-US"/>
              <a:t>內所設定之路徑執行所屬之</a:t>
            </a:r>
            <a:r>
              <a:rPr lang="en-US" altLang="zh-TW"/>
              <a:t>Controller Class</a:t>
            </a:r>
            <a:endParaRPr lang="zh-TW" altLang="en-US"/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後端以</a:t>
            </a:r>
            <a:r>
              <a:rPr lang="en-US" altLang="zh-TW" err="1"/>
              <a:t>MemberController</a:t>
            </a:r>
            <a:r>
              <a:rPr lang="zh-TW" altLang="en-US"/>
              <a:t>之</a:t>
            </a:r>
            <a:r>
              <a:rPr lang="en-US" altLang="zh-TW" err="1"/>
              <a:t>doPost</a:t>
            </a:r>
            <a:r>
              <a:rPr lang="en-US" altLang="zh-TW"/>
              <a:t>()</a:t>
            </a:r>
            <a:r>
              <a:rPr lang="zh-TW" altLang="en-US"/>
              <a:t>進行處理，以</a:t>
            </a:r>
            <a:r>
              <a:rPr lang="en-US" altLang="zh-TW" err="1"/>
              <a:t>JsonReader</a:t>
            </a:r>
            <a:r>
              <a:rPr lang="zh-TW" altLang="en-US"/>
              <a:t>取回</a:t>
            </a:r>
            <a:r>
              <a:rPr lang="en-US" altLang="zh-TW"/>
              <a:t>request</a:t>
            </a:r>
            <a:r>
              <a:rPr lang="zh-TW" altLang="en-US"/>
              <a:t>之參數，使用</a:t>
            </a:r>
            <a:r>
              <a:rPr lang="en-US" altLang="zh-TW" err="1"/>
              <a:t>MemberHelper</a:t>
            </a:r>
            <a:r>
              <a:rPr lang="zh-TW" altLang="en-US"/>
              <a:t>物件之</a:t>
            </a:r>
            <a:r>
              <a:rPr lang="en-US" altLang="zh-TW" err="1"/>
              <a:t>checkDuplicate</a:t>
            </a:r>
            <a:r>
              <a:rPr lang="en-US" altLang="zh-TW"/>
              <a:t>()</a:t>
            </a:r>
            <a:r>
              <a:rPr lang="zh-TW" altLang="en-US"/>
              <a:t>方法檢查該會員是否重複，若無則以</a:t>
            </a:r>
            <a:r>
              <a:rPr lang="en-US" altLang="zh-TW"/>
              <a:t>create()</a:t>
            </a:r>
            <a:r>
              <a:rPr lang="zh-TW" altLang="en-US"/>
              <a:t>新增該名會員資料至資料庫當中。</a:t>
            </a:r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若重複則直接回傳重複之錯誤訊息。</a:t>
            </a:r>
          </a:p>
          <a:p>
            <a:pPr marL="914400" indent="-914400">
              <a:buFont typeface="+mj-lt"/>
              <a:buAutoNum type="arabicPeriod"/>
            </a:pPr>
            <a:r>
              <a:rPr lang="zh-TW" altLang="en-US"/>
              <a:t>回傳註冊之結果後，若註冊成功則透過</a:t>
            </a:r>
            <a:r>
              <a:rPr lang="en-US" altLang="zh-TW"/>
              <a:t>JavaScript</a:t>
            </a:r>
            <a:r>
              <a:rPr lang="zh-TW" altLang="en-US"/>
              <a:t>之</a:t>
            </a:r>
            <a:r>
              <a:rPr lang="en-US" altLang="zh-TW" err="1"/>
              <a:t>updateSQLTable</a:t>
            </a:r>
            <a:r>
              <a:rPr lang="en-US" altLang="zh-TW"/>
              <a:t>()</a:t>
            </a:r>
            <a:r>
              <a:rPr lang="zh-TW" altLang="en-US"/>
              <a:t>更新</a:t>
            </a:r>
            <a:r>
              <a:rPr lang="en-US" altLang="zh-TW"/>
              <a:t>SQL</a:t>
            </a:r>
            <a:r>
              <a:rPr lang="zh-TW" altLang="en-US"/>
              <a:t>表格內之內容。</a:t>
            </a:r>
          </a:p>
        </p:txBody>
      </p:sp>
    </p:spTree>
    <p:extLst>
      <p:ext uri="{BB962C8B-B14F-4D97-AF65-F5344CB8AC3E}">
        <p14:creationId xmlns:p14="http://schemas.microsoft.com/office/powerpoint/2010/main" val="40827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4F79BA-9AD9-4779-9E76-A33C8FC52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25900AC-3746-4852-845B-B49CBED2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3.2	</a:t>
            </a:r>
            <a:r>
              <a:rPr lang="zh-TW" altLang="en-US"/>
              <a:t>填寫表單，發送註冊</a:t>
            </a:r>
            <a:r>
              <a:rPr lang="en-US" altLang="zh-TW"/>
              <a:t>Request(1/3)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3AF54F-BBB1-49EE-9F9C-6AB8E0E8F6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2352172"/>
            <a:ext cx="20530548" cy="96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FC3E8-21E0-4F03-950A-3FDF7D0A27D2}"/>
              </a:ext>
            </a:extLst>
          </p:cNvPr>
          <p:cNvSpPr/>
          <p:nvPr/>
        </p:nvSpPr>
        <p:spPr>
          <a:xfrm>
            <a:off x="1923551" y="2352172"/>
            <a:ext cx="3432220" cy="9627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4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255FD42-07F2-48C0-ACD7-2A393E668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CB3D15-A3C5-423F-A257-5FDB4245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3.2	</a:t>
            </a:r>
            <a:r>
              <a:rPr lang="zh-TW" altLang="en-US"/>
              <a:t>填寫表單，發送註冊</a:t>
            </a:r>
            <a:r>
              <a:rPr lang="en-US" altLang="zh-TW"/>
              <a:t>Request(2/3)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4B39A7-637D-489A-9ADF-37BE6EA4F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2283279"/>
          </a:xfrm>
        </p:spPr>
        <p:txBody>
          <a:bodyPr>
            <a:normAutofit/>
          </a:bodyPr>
          <a:lstStyle/>
          <a:p>
            <a:r>
              <a:rPr lang="zh-TW" altLang="en-US"/>
              <a:t>使用者輸入完成資料後，點擊註冊必須通過前端資料檢驗</a:t>
            </a:r>
            <a:endParaRPr lang="en-US" altLang="zh-TW"/>
          </a:p>
          <a:p>
            <a:r>
              <a:rPr lang="zh-TW" altLang="en-US"/>
              <a:t>可用正規表示式（</a:t>
            </a:r>
            <a:r>
              <a:rPr lang="en-US" altLang="zh-TW"/>
              <a:t>Regular Expression</a:t>
            </a:r>
            <a:r>
              <a:rPr lang="zh-TW" altLang="en-US"/>
              <a:t>）進行資料之驗證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437A25-E4D4-4AB2-85CD-AC2FC57A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40" y="4653643"/>
            <a:ext cx="8606660" cy="8332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CF65B59-E1E9-4C67-896F-20EBCB21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6256564"/>
            <a:ext cx="11858474" cy="39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37159F-72C0-4F09-9BBA-4E58BDF1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59A2DA-6B47-4020-908B-AF39BD7B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3.2	</a:t>
            </a:r>
            <a:r>
              <a:rPr lang="zh-TW" altLang="en-US"/>
              <a:t>填寫表單，發送註冊</a:t>
            </a:r>
            <a:r>
              <a:rPr lang="en-US" altLang="zh-TW"/>
              <a:t>Request(3/3)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1FEC83-232D-40B3-9620-98430B11B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10096500" cy="10693400"/>
          </a:xfrm>
        </p:spPr>
        <p:txBody>
          <a:bodyPr/>
          <a:lstStyle/>
          <a:p>
            <a:r>
              <a:rPr lang="zh-TW" altLang="en-US"/>
              <a:t>以</a:t>
            </a:r>
            <a:r>
              <a:rPr lang="en-US" altLang="zh-TW"/>
              <a:t>AJAX</a:t>
            </a:r>
            <a:r>
              <a:rPr lang="zh-TW" altLang="en-US"/>
              <a:t>發送請求</a:t>
            </a:r>
            <a:endParaRPr lang="en-US" altLang="zh-TW"/>
          </a:p>
          <a:p>
            <a:pPr lvl="1"/>
            <a:r>
              <a:rPr lang="en-US" altLang="zh-TW"/>
              <a:t>type</a:t>
            </a:r>
            <a:r>
              <a:rPr lang="zh-TW" altLang="en-US"/>
              <a:t>：指定</a:t>
            </a:r>
            <a:r>
              <a:rPr lang="en-US" altLang="zh-TW"/>
              <a:t>http</a:t>
            </a:r>
            <a:r>
              <a:rPr lang="zh-TW" altLang="en-US"/>
              <a:t>之</a:t>
            </a:r>
            <a:r>
              <a:rPr lang="en-US" altLang="zh-TW"/>
              <a:t>method</a:t>
            </a:r>
          </a:p>
          <a:p>
            <a:pPr lvl="1"/>
            <a:r>
              <a:rPr lang="en-US" altLang="zh-TW" err="1"/>
              <a:t>url</a:t>
            </a:r>
            <a:r>
              <a:rPr lang="zh-TW" altLang="en-US"/>
              <a:t>：指定</a:t>
            </a:r>
            <a:r>
              <a:rPr lang="en-US" altLang="zh-TW"/>
              <a:t>API</a:t>
            </a:r>
            <a:r>
              <a:rPr lang="zh-TW" altLang="en-US"/>
              <a:t>指路徑</a:t>
            </a:r>
            <a:endParaRPr lang="en-US" altLang="zh-TW"/>
          </a:p>
          <a:p>
            <a:pPr lvl="1"/>
            <a:r>
              <a:rPr lang="en-US" altLang="zh-TW" err="1"/>
              <a:t>dataType</a:t>
            </a:r>
            <a:r>
              <a:rPr lang="zh-TW" altLang="en-US"/>
              <a:t>：指定回傳格式為</a:t>
            </a:r>
            <a:r>
              <a:rPr lang="en-US" altLang="zh-TW"/>
              <a:t>JSON</a:t>
            </a:r>
          </a:p>
          <a:p>
            <a:pPr lvl="1"/>
            <a:r>
              <a:rPr lang="en-US" altLang="zh-TW"/>
              <a:t>data</a:t>
            </a:r>
            <a:r>
              <a:rPr lang="zh-TW" altLang="en-US"/>
              <a:t>：要傳送到後端之資料</a:t>
            </a:r>
            <a:endParaRPr lang="en-US" altLang="zh-TW"/>
          </a:p>
          <a:p>
            <a:pPr lvl="2"/>
            <a:r>
              <a:rPr lang="en-US" altLang="zh-TW"/>
              <a:t>GET</a:t>
            </a:r>
            <a:r>
              <a:rPr lang="zh-TW" altLang="en-US"/>
              <a:t>：以</a:t>
            </a:r>
            <a:r>
              <a:rPr lang="en-US" altLang="zh-TW"/>
              <a:t>key1=value1&amp; key2=value2</a:t>
            </a:r>
          </a:p>
          <a:p>
            <a:pPr lvl="2"/>
            <a:r>
              <a:rPr lang="zh-TW" altLang="en-US"/>
              <a:t>其餘使用</a:t>
            </a:r>
            <a:r>
              <a:rPr lang="en-US" altLang="zh-TW"/>
              <a:t>JSON</a:t>
            </a:r>
            <a:r>
              <a:rPr lang="zh-TW" altLang="en-US"/>
              <a:t>格式之字串</a:t>
            </a:r>
            <a:endParaRPr lang="en-US" altLang="zh-TW"/>
          </a:p>
          <a:p>
            <a:pPr lvl="1"/>
            <a:r>
              <a:rPr lang="en-US" altLang="zh-TW"/>
              <a:t>timeout</a:t>
            </a:r>
            <a:r>
              <a:rPr lang="zh-TW" altLang="en-US"/>
              <a:t>：指定最多等待</a:t>
            </a:r>
            <a:r>
              <a:rPr lang="en-US" altLang="zh-TW"/>
              <a:t>5</a:t>
            </a:r>
            <a:r>
              <a:rPr lang="zh-TW" altLang="en-US"/>
              <a:t>秒</a:t>
            </a:r>
            <a:endParaRPr lang="en-US" altLang="zh-TW"/>
          </a:p>
          <a:p>
            <a:pPr lvl="1"/>
            <a:r>
              <a:rPr lang="en-US" altLang="zh-TW"/>
              <a:t>success</a:t>
            </a:r>
            <a:r>
              <a:rPr lang="zh-TW" altLang="en-US"/>
              <a:t>：請求成功後執行動作</a:t>
            </a:r>
            <a:endParaRPr lang="en-US" altLang="zh-TW"/>
          </a:p>
          <a:p>
            <a:pPr lvl="1"/>
            <a:r>
              <a:rPr lang="en-US" altLang="zh-TW"/>
              <a:t>error</a:t>
            </a:r>
            <a:r>
              <a:rPr lang="zh-TW" altLang="en-US"/>
              <a:t>：請求失敗後執行動作</a:t>
            </a:r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960C11-CE1C-47C8-BA8F-ECE829CE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658" y="2319337"/>
            <a:ext cx="10060030" cy="100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4F79BA-9AD9-4779-9E76-A33C8FC52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26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25900AC-3746-4852-845B-B49CBED2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3.3	Request</a:t>
            </a:r>
            <a:r>
              <a:rPr lang="zh-TW" altLang="en-US"/>
              <a:t>與</a:t>
            </a:r>
            <a:r>
              <a:rPr lang="en-US" altLang="zh-TW"/>
              <a:t>Controller(1/2)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3AF54F-BBB1-49EE-9F9C-6AB8E0E8F6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2352172"/>
            <a:ext cx="20530548" cy="96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FC3E8-21E0-4F03-950A-3FDF7D0A27D2}"/>
              </a:ext>
            </a:extLst>
          </p:cNvPr>
          <p:cNvSpPr/>
          <p:nvPr/>
        </p:nvSpPr>
        <p:spPr>
          <a:xfrm>
            <a:off x="5323113" y="2352172"/>
            <a:ext cx="3902529" cy="9627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1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BA6F4AE-509C-40B2-97C7-64DB78BFB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51555E-58B3-4AC8-A79F-0160E56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3.3	Request</a:t>
            </a:r>
            <a:r>
              <a:rPr lang="zh-TW" altLang="en-US"/>
              <a:t>與</a:t>
            </a:r>
            <a:r>
              <a:rPr lang="en-US" altLang="zh-TW"/>
              <a:t>Controller(2/2)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F4B0DC-7160-4CFD-A936-80F1C749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234859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/>
              <a:t>Apache Tomcat</a:t>
            </a:r>
            <a:r>
              <a:rPr lang="zh-TW" altLang="en-US"/>
              <a:t>會根據</a:t>
            </a:r>
            <a:r>
              <a:rPr lang="en-US" altLang="zh-TW"/>
              <a:t>web.xml</a:t>
            </a:r>
            <a:r>
              <a:rPr lang="zh-TW" altLang="en-US"/>
              <a:t>檔案和</a:t>
            </a:r>
            <a:r>
              <a:rPr lang="en-US" altLang="zh-TW"/>
              <a:t>Controller</a:t>
            </a:r>
            <a:r>
              <a:rPr lang="zh-TW" altLang="en-US"/>
              <a:t>內所指定的路徑，將請求轉至所負責的</a:t>
            </a:r>
            <a:r>
              <a:rPr lang="en-US" altLang="zh-TW"/>
              <a:t>Class</a:t>
            </a:r>
          </a:p>
          <a:p>
            <a:r>
              <a:rPr lang="en-US" altLang="zh-TW"/>
              <a:t>web.xml</a:t>
            </a:r>
            <a:r>
              <a:rPr lang="zh-TW" altLang="en-US"/>
              <a:t>：</a:t>
            </a:r>
            <a:r>
              <a:rPr lang="en-US" altLang="zh-TW"/>
              <a:t>/NCU_MIS_SA/WEB-INF/*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149720-458C-49E4-A17F-4B1A4E37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1" y="4787673"/>
            <a:ext cx="12007894" cy="4140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954896-98FF-4724-9F56-295C54DF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5" y="4787673"/>
            <a:ext cx="10468038" cy="36868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3A608EB7-0736-4841-8684-C419EFE7FA3E}"/>
              </a:ext>
            </a:extLst>
          </p:cNvPr>
          <p:cNvSpPr txBox="1">
            <a:spLocks/>
          </p:cNvSpPr>
          <p:nvPr/>
        </p:nvSpPr>
        <p:spPr>
          <a:xfrm>
            <a:off x="736102" y="9380763"/>
            <a:ext cx="10579598" cy="349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1828343" rtl="0" eaLnBrk="1" latinLnBrk="0" hangingPunct="1">
              <a:lnSpc>
                <a:spcPct val="114000"/>
              </a:lnSpc>
              <a:spcBef>
                <a:spcPts val="2000"/>
              </a:spcBef>
              <a:buFontTx/>
              <a:buChar char="○"/>
              <a:defRPr sz="5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485671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4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43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6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199714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113885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servlet</a:t>
            </a:r>
            <a:r>
              <a:rPr lang="zh-TW" altLang="en-US" sz="3600"/>
              <a:t>和</a:t>
            </a:r>
            <a:r>
              <a:rPr lang="en-US" altLang="zh-TW" sz="3600"/>
              <a:t>servlet-mapping</a:t>
            </a:r>
            <a:r>
              <a:rPr lang="zh-TW" altLang="en-US" sz="3600"/>
              <a:t>為兩兩一組</a:t>
            </a:r>
            <a:endParaRPr lang="en-US" altLang="zh-TW" sz="360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servlet-name</a:t>
            </a:r>
            <a:r>
              <a:rPr lang="zh-TW" altLang="en-US" sz="3600"/>
              <a:t>：識別名稱，唯一值不能重複</a:t>
            </a:r>
            <a:endParaRPr lang="en-US" altLang="zh-TW" sz="360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servlet-class</a:t>
            </a:r>
            <a:r>
              <a:rPr lang="zh-TW" altLang="en-US" sz="3600"/>
              <a:t>：要處理的</a:t>
            </a:r>
            <a:r>
              <a:rPr lang="en-US" altLang="zh-TW" sz="3600"/>
              <a:t>Controller class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err="1"/>
              <a:t>url</a:t>
            </a:r>
            <a:r>
              <a:rPr lang="en-US" altLang="zh-TW" sz="3600"/>
              <a:t>-pattern</a:t>
            </a:r>
            <a:r>
              <a:rPr lang="zh-TW" altLang="en-US" sz="3600"/>
              <a:t>：</a:t>
            </a:r>
            <a:r>
              <a:rPr lang="en-US" altLang="zh-TW" sz="3600"/>
              <a:t>Request</a:t>
            </a:r>
            <a:r>
              <a:rPr lang="zh-TW" altLang="en-US" sz="3600"/>
              <a:t>之路徑</a:t>
            </a:r>
            <a:endParaRPr lang="en-US" altLang="zh-TW" sz="360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A8A0F58-33D1-4DC1-9E25-662752FAF862}"/>
              </a:ext>
            </a:extLst>
          </p:cNvPr>
          <p:cNvSpPr txBox="1">
            <a:spLocks/>
          </p:cNvSpPr>
          <p:nvPr/>
        </p:nvSpPr>
        <p:spPr>
          <a:xfrm>
            <a:off x="12789118" y="9380763"/>
            <a:ext cx="10579598" cy="349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1828343" rtl="0" eaLnBrk="1" latinLnBrk="0" hangingPunct="1">
              <a:lnSpc>
                <a:spcPct val="114000"/>
              </a:lnSpc>
              <a:spcBef>
                <a:spcPts val="2000"/>
              </a:spcBef>
              <a:buFontTx/>
              <a:buChar char="○"/>
              <a:defRPr sz="5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485671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4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43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6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199714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113885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zh-TW" altLang="en-US" sz="3600"/>
              <a:t>可直接在</a:t>
            </a:r>
            <a:r>
              <a:rPr lang="en-US" altLang="zh-TW" sz="3600"/>
              <a:t>Controller</a:t>
            </a:r>
            <a:r>
              <a:rPr lang="zh-TW" altLang="en-US" sz="3600"/>
              <a:t>內指定該</a:t>
            </a:r>
            <a:r>
              <a:rPr lang="en-US" altLang="zh-TW" sz="3600"/>
              <a:t>Class</a:t>
            </a:r>
            <a:r>
              <a:rPr lang="zh-TW" altLang="en-US" sz="3600"/>
              <a:t>可接受之</a:t>
            </a:r>
            <a:r>
              <a:rPr lang="en-US" altLang="zh-TW" sz="3600"/>
              <a:t>Request</a:t>
            </a:r>
            <a:r>
              <a:rPr lang="zh-TW" altLang="en-US" sz="3600"/>
              <a:t>路徑</a:t>
            </a:r>
            <a:endParaRPr lang="en-US" altLang="zh-TW" sz="3600"/>
          </a:p>
          <a:p>
            <a:pPr marL="742950" indent="-742950">
              <a:buFont typeface="+mj-lt"/>
              <a:buAutoNum type="arabicPeriod"/>
            </a:pPr>
            <a:r>
              <a:rPr lang="zh-TW" altLang="en-US" sz="3600"/>
              <a:t>位於</a:t>
            </a:r>
            <a:r>
              <a:rPr lang="en-US" altLang="zh-TW" sz="3600"/>
              <a:t>Class</a:t>
            </a:r>
            <a:r>
              <a:rPr lang="zh-TW" altLang="en-US" sz="3600"/>
              <a:t>名稱之上</a:t>
            </a:r>
            <a:endParaRPr lang="en-US" altLang="zh-TW" sz="360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@</a:t>
            </a:r>
            <a:r>
              <a:rPr lang="en-US" altLang="zh-TW" sz="3600" err="1"/>
              <a:t>WebServlet</a:t>
            </a:r>
            <a:r>
              <a:rPr lang="en-US" altLang="zh-TW" sz="3600"/>
              <a:t>(&lt;&lt;</a:t>
            </a:r>
            <a:r>
              <a:rPr lang="en-US" altLang="zh-TW" sz="3600" err="1"/>
              <a:t>url</a:t>
            </a:r>
            <a:r>
              <a:rPr lang="en-US" altLang="zh-TW" sz="3600"/>
              <a:t>-pattern&gt;&gt;)</a:t>
            </a:r>
          </a:p>
        </p:txBody>
      </p:sp>
    </p:spTree>
    <p:extLst>
      <p:ext uri="{BB962C8B-B14F-4D97-AF65-F5344CB8AC3E}">
        <p14:creationId xmlns:p14="http://schemas.microsoft.com/office/powerpoint/2010/main" val="24162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C5C3599-FC81-42B9-8B46-B3F947CA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28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00EA9EC-F36A-4283-A5C1-AA23D323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Preview</a:t>
            </a:r>
            <a:r>
              <a:rPr lang="zh-TW" altLang="en-US"/>
              <a:t>：</a:t>
            </a:r>
            <a:r>
              <a:rPr lang="en-US" altLang="zh-TW"/>
              <a:t>	</a:t>
            </a:r>
            <a:r>
              <a:rPr lang="zh-TW" altLang="en-US"/>
              <a:t>何謂</a:t>
            </a:r>
            <a:r>
              <a:rPr lang="en-US" altLang="zh-TW"/>
              <a:t>Controller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E36914-81CA-45F9-A535-1F25A916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2190750"/>
            <a:ext cx="10512425" cy="1069340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負責轉發請求，對請求進行處理</a:t>
            </a:r>
            <a:endParaRPr lang="en-US" altLang="zh-TW"/>
          </a:p>
          <a:p>
            <a:pPr lvl="1"/>
            <a:r>
              <a:rPr lang="zh-TW" altLang="en-US"/>
              <a:t>不同層面間的組織作用</a:t>
            </a:r>
            <a:endParaRPr lang="en-US" altLang="zh-TW"/>
          </a:p>
          <a:p>
            <a:pPr lvl="1"/>
            <a:r>
              <a:rPr lang="zh-TW" altLang="en-US"/>
              <a:t>用於控制應用程式的流程</a:t>
            </a:r>
            <a:endParaRPr lang="en-US" altLang="zh-TW"/>
          </a:p>
          <a:p>
            <a:pPr lvl="1"/>
            <a:r>
              <a:rPr lang="zh-TW" altLang="en-US"/>
              <a:t>處理事件並作出回應</a:t>
            </a:r>
            <a:endParaRPr lang="en-US" altLang="zh-TW"/>
          </a:p>
          <a:p>
            <a:r>
              <a:rPr lang="zh-TW" altLang="en-US"/>
              <a:t>一個模組通常對應一個</a:t>
            </a:r>
            <a:r>
              <a:rPr lang="en-US" altLang="zh-TW"/>
              <a:t>Controller</a:t>
            </a:r>
          </a:p>
          <a:p>
            <a:r>
              <a:rPr lang="en-US" altLang="zh-TW"/>
              <a:t>Servlet</a:t>
            </a:r>
            <a:r>
              <a:rPr lang="zh-TW" altLang="en-US"/>
              <a:t>中</a:t>
            </a:r>
            <a:r>
              <a:rPr lang="en-US" altLang="zh-TW"/>
              <a:t>Controller</a:t>
            </a:r>
            <a:r>
              <a:rPr lang="zh-TW" altLang="en-US"/>
              <a:t>可以實作許多</a:t>
            </a:r>
            <a:r>
              <a:rPr lang="en-US" altLang="zh-TW"/>
              <a:t>http method</a:t>
            </a:r>
          </a:p>
          <a:p>
            <a:pPr lvl="1"/>
            <a:r>
              <a:rPr lang="zh-TW" altLang="en-US"/>
              <a:t>（新增）</a:t>
            </a:r>
            <a:r>
              <a:rPr lang="en-US" altLang="zh-TW"/>
              <a:t>POST</a:t>
            </a:r>
            <a:r>
              <a:rPr lang="zh-TW" altLang="en-US"/>
              <a:t>請求 </a:t>
            </a:r>
            <a:r>
              <a:rPr lang="en-US" altLang="zh-TW"/>
              <a:t>–</a:t>
            </a:r>
            <a:r>
              <a:rPr lang="zh-TW" altLang="en-US"/>
              <a:t> </a:t>
            </a:r>
            <a:r>
              <a:rPr lang="en-US" altLang="zh-TW" err="1"/>
              <a:t>doPost</a:t>
            </a:r>
            <a:r>
              <a:rPr lang="en-US" altLang="zh-TW"/>
              <a:t>()</a:t>
            </a:r>
          </a:p>
          <a:p>
            <a:pPr lvl="1"/>
            <a:r>
              <a:rPr lang="zh-TW" altLang="en-US"/>
              <a:t>（取用）</a:t>
            </a:r>
            <a:r>
              <a:rPr lang="en-US" altLang="zh-TW"/>
              <a:t>GET</a:t>
            </a:r>
            <a:r>
              <a:rPr lang="zh-TW" altLang="en-US"/>
              <a:t>請求 </a:t>
            </a:r>
            <a:r>
              <a:rPr lang="en-US" altLang="zh-TW"/>
              <a:t>–</a:t>
            </a:r>
            <a:r>
              <a:rPr lang="zh-TW" altLang="en-US"/>
              <a:t> </a:t>
            </a:r>
            <a:r>
              <a:rPr lang="en-US" altLang="zh-TW" err="1"/>
              <a:t>doGet</a:t>
            </a:r>
            <a:r>
              <a:rPr lang="en-US" altLang="zh-TW"/>
              <a:t>()</a:t>
            </a:r>
          </a:p>
          <a:p>
            <a:pPr lvl="1"/>
            <a:r>
              <a:rPr lang="zh-TW" altLang="en-US"/>
              <a:t>（更新）</a:t>
            </a:r>
            <a:r>
              <a:rPr lang="en-US" altLang="zh-TW"/>
              <a:t>PUT</a:t>
            </a:r>
            <a:r>
              <a:rPr lang="zh-TW" altLang="en-US"/>
              <a:t>請求</a:t>
            </a:r>
            <a:r>
              <a:rPr lang="en-US" altLang="zh-TW"/>
              <a:t> – </a:t>
            </a:r>
            <a:r>
              <a:rPr lang="en-US" altLang="zh-TW" err="1"/>
              <a:t>doPut</a:t>
            </a:r>
            <a:r>
              <a:rPr lang="en-US" altLang="zh-TW"/>
              <a:t>()</a:t>
            </a:r>
          </a:p>
          <a:p>
            <a:pPr lvl="1"/>
            <a:r>
              <a:rPr lang="zh-TW" altLang="en-US"/>
              <a:t>（刪除）</a:t>
            </a:r>
            <a:r>
              <a:rPr lang="en-US" altLang="zh-TW"/>
              <a:t>DELETE</a:t>
            </a:r>
            <a:r>
              <a:rPr lang="zh-TW" altLang="en-US"/>
              <a:t>請求</a:t>
            </a:r>
            <a:r>
              <a:rPr lang="en-US" altLang="zh-TW"/>
              <a:t> – </a:t>
            </a:r>
            <a:r>
              <a:rPr lang="en-US" altLang="zh-TW" err="1"/>
              <a:t>doDelete</a:t>
            </a:r>
            <a:r>
              <a:rPr lang="en-US" altLang="zh-TW"/>
              <a:t>()</a:t>
            </a:r>
          </a:p>
          <a:p>
            <a:r>
              <a:rPr lang="zh-TW" altLang="en-US"/>
              <a:t>右圖以</a:t>
            </a:r>
            <a:r>
              <a:rPr lang="en-US" altLang="zh-TW" err="1"/>
              <a:t>MemberController</a:t>
            </a:r>
            <a:r>
              <a:rPr lang="zh-TW" altLang="en-US"/>
              <a:t>為例</a:t>
            </a:r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19F68A-A4DE-4775-A870-36303000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2" y="4524375"/>
            <a:ext cx="1165363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4F79BA-9AD9-4779-9E76-A33C8FC52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29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25900AC-3746-4852-845B-B49CBED2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3.4	</a:t>
            </a:r>
            <a:r>
              <a:rPr lang="en-US" altLang="zh-TW" err="1"/>
              <a:t>MemberController</a:t>
            </a:r>
            <a:r>
              <a:rPr lang="zh-TW" altLang="en-US"/>
              <a:t>和</a:t>
            </a:r>
            <a:r>
              <a:rPr lang="en-US" altLang="zh-TW" err="1"/>
              <a:t>JsonReader</a:t>
            </a:r>
            <a:r>
              <a:rPr lang="en-US" altLang="zh-TW"/>
              <a:t>(1/3)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3AF54F-BBB1-49EE-9F9C-6AB8E0E8F6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2352172"/>
            <a:ext cx="20530548" cy="96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FC3E8-21E0-4F03-950A-3FDF7D0A27D2}"/>
              </a:ext>
            </a:extLst>
          </p:cNvPr>
          <p:cNvSpPr/>
          <p:nvPr/>
        </p:nvSpPr>
        <p:spPr>
          <a:xfrm>
            <a:off x="9225642" y="2352172"/>
            <a:ext cx="3902529" cy="9627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24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AAFCB2B-6205-8F4B-BF9A-138C5D7D72FA}"/>
              </a:ext>
            </a:extLst>
          </p:cNvPr>
          <p:cNvGrpSpPr/>
          <p:nvPr/>
        </p:nvGrpSpPr>
        <p:grpSpPr>
          <a:xfrm>
            <a:off x="6473106" y="5442226"/>
            <a:ext cx="11431436" cy="2554547"/>
            <a:chOff x="6473106" y="6044397"/>
            <a:chExt cx="11431436" cy="25545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212CA4-3EEF-E14F-BE67-01086B78E608}"/>
                </a:ext>
              </a:extLst>
            </p:cNvPr>
            <p:cNvSpPr txBox="1"/>
            <p:nvPr/>
          </p:nvSpPr>
          <p:spPr>
            <a:xfrm>
              <a:off x="6856566" y="6044397"/>
              <a:ext cx="106645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0" b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軟體安裝</a:t>
              </a:r>
              <a:endParaRPr lang="en-US" sz="10000" b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B181F62-0941-7F44-93C6-8E0735987FE1}"/>
                </a:ext>
              </a:extLst>
            </p:cNvPr>
            <p:cNvSpPr/>
            <p:nvPr/>
          </p:nvSpPr>
          <p:spPr>
            <a:xfrm>
              <a:off x="6473106" y="7675614"/>
              <a:ext cx="114314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第</a:t>
              </a:r>
              <a:r>
                <a:rPr lang="en-US" altLang="zh-TW" sz="5400">
                  <a:latin typeface="Lato" charset="0"/>
                  <a:ea typeface="Lato" charset="0"/>
                  <a:cs typeface="Lato" charset="0"/>
                </a:rPr>
                <a:t>1</a:t>
              </a:r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章</a:t>
              </a:r>
              <a:endParaRPr lang="en-US" sz="54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D7DB6C-5D5C-419D-BA30-95C1FFF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3C990A4-F122-4D17-80EC-82A4EA9E7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A3C39E-D340-4EC4-B104-B6C38200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3.4	</a:t>
            </a:r>
            <a:r>
              <a:rPr lang="en-US" altLang="zh-TW" err="1"/>
              <a:t>MemberController</a:t>
            </a:r>
            <a:r>
              <a:rPr lang="zh-TW" altLang="en-US"/>
              <a:t>和</a:t>
            </a:r>
            <a:r>
              <a:rPr lang="en-US" altLang="zh-TW" err="1"/>
              <a:t>JsonReader</a:t>
            </a:r>
            <a:r>
              <a:rPr lang="en-US" altLang="zh-TW"/>
              <a:t>(2/3)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C76CE5-9829-4AFA-B5E7-9B3BACE46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49"/>
            <a:ext cx="21024850" cy="3598165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/>
              <a:t>範例檔案提供</a:t>
            </a:r>
            <a:r>
              <a:rPr lang="en-US" altLang="zh-TW" err="1"/>
              <a:t>JsonReader.class</a:t>
            </a:r>
            <a:r>
              <a:rPr lang="zh-TW" altLang="en-US"/>
              <a:t>協助取回</a:t>
            </a:r>
            <a:r>
              <a:rPr lang="en-US" altLang="zh-TW"/>
              <a:t>JSON</a:t>
            </a:r>
            <a:r>
              <a:rPr lang="zh-TW" altLang="en-US"/>
              <a:t>格式之</a:t>
            </a:r>
            <a:r>
              <a:rPr lang="en-US" altLang="zh-TW"/>
              <a:t>Request</a:t>
            </a:r>
            <a:r>
              <a:rPr lang="zh-TW" altLang="en-US"/>
              <a:t>與回傳結果</a:t>
            </a:r>
            <a:r>
              <a:rPr lang="en-US" altLang="zh-TW"/>
              <a:t>Response</a:t>
            </a:r>
            <a:r>
              <a:rPr lang="zh-TW" altLang="en-US"/>
              <a:t>到前端</a:t>
            </a:r>
            <a:endParaRPr lang="en-US" altLang="zh-TW"/>
          </a:p>
          <a:p>
            <a:r>
              <a:rPr lang="zh-TW" altLang="en-US"/>
              <a:t>必須「</a:t>
            </a:r>
            <a:r>
              <a:rPr lang="en-US" altLang="zh-TW"/>
              <a:t>import ncu.im3069.tools.JsonReader;</a:t>
            </a:r>
            <a:r>
              <a:rPr lang="zh-TW" altLang="en-US"/>
              <a:t>」</a:t>
            </a:r>
            <a:endParaRPr lang="en-US" altLang="zh-TW"/>
          </a:p>
          <a:p>
            <a:r>
              <a:rPr lang="zh-TW" altLang="en-US"/>
              <a:t>其中必須「</a:t>
            </a:r>
            <a:r>
              <a:rPr lang="en-US" altLang="zh-TW"/>
              <a:t>import </a:t>
            </a:r>
            <a:r>
              <a:rPr lang="en-US" altLang="zh-TW" err="1"/>
              <a:t>org.json</a:t>
            </a:r>
            <a:r>
              <a:rPr lang="en-US" altLang="zh-TW"/>
              <a:t>.*;</a:t>
            </a:r>
            <a:r>
              <a:rPr lang="zh-TW" altLang="en-US"/>
              <a:t>」才能操作</a:t>
            </a:r>
            <a:r>
              <a:rPr lang="en-US" altLang="zh-TW"/>
              <a:t>JSON</a:t>
            </a:r>
            <a:r>
              <a:rPr lang="zh-TW" altLang="en-US"/>
              <a:t>物件</a:t>
            </a:r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F68A6C-74F1-4D21-983B-6B63AB47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88" y="5788914"/>
            <a:ext cx="7786376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E01832-2DAD-4E64-990E-394AF339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323" y="5788914"/>
            <a:ext cx="13362327" cy="4855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124A6B7-6B7A-4D8E-9CD4-496BB2F1BF39}"/>
              </a:ext>
            </a:extLst>
          </p:cNvPr>
          <p:cNvSpPr/>
          <p:nvPr/>
        </p:nvSpPr>
        <p:spPr>
          <a:xfrm>
            <a:off x="10496550" y="5788914"/>
            <a:ext cx="228600" cy="7108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3BE9FAFA-1B2F-412A-A69B-F618FD8F5104}"/>
              </a:ext>
            </a:extLst>
          </p:cNvPr>
          <p:cNvSpPr txBox="1">
            <a:spLocks/>
          </p:cNvSpPr>
          <p:nvPr/>
        </p:nvSpPr>
        <p:spPr>
          <a:xfrm>
            <a:off x="2138920" y="9717784"/>
            <a:ext cx="8067457" cy="347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1828343" rtl="0" eaLnBrk="1" latinLnBrk="0" hangingPunct="1">
              <a:lnSpc>
                <a:spcPct val="114000"/>
              </a:lnSpc>
              <a:spcBef>
                <a:spcPts val="2000"/>
              </a:spcBef>
              <a:buFontTx/>
              <a:buChar char="○"/>
              <a:defRPr sz="5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485671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4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43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6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199714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113885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zh-TW" altLang="en-US" sz="3200"/>
              <a:t>透過</a:t>
            </a:r>
            <a:r>
              <a:rPr lang="en-US" altLang="zh-TW" sz="3200" err="1"/>
              <a:t>JsonReader</a:t>
            </a:r>
            <a:r>
              <a:rPr lang="zh-TW" altLang="en-US" sz="3200"/>
              <a:t>取回前端傳遞資料</a:t>
            </a:r>
            <a:endParaRPr lang="en-US" altLang="zh-TW" sz="3200"/>
          </a:p>
          <a:p>
            <a:pPr marL="742950" indent="-742950">
              <a:buFont typeface="+mj-lt"/>
              <a:buAutoNum type="arabicPeriod"/>
            </a:pPr>
            <a:r>
              <a:rPr lang="zh-TW" altLang="en-US" sz="3200"/>
              <a:t>依照最外層格式對應，一層層取出</a:t>
            </a:r>
            <a:endParaRPr lang="en-US" altLang="zh-TW" sz="3200"/>
          </a:p>
          <a:p>
            <a:pPr lvl="1">
              <a:buFont typeface="+mj-lt"/>
              <a:buAutoNum type="arabicPeriod"/>
            </a:pPr>
            <a:r>
              <a:rPr lang="en-US" altLang="zh-TW" sz="2400"/>
              <a:t>{}</a:t>
            </a:r>
            <a:r>
              <a:rPr lang="zh-TW" altLang="en-US" sz="2400"/>
              <a:t>：</a:t>
            </a:r>
            <a:r>
              <a:rPr lang="en-US" altLang="zh-TW" sz="2400" err="1"/>
              <a:t>getObject</a:t>
            </a:r>
            <a:endParaRPr lang="en-US" altLang="zh-TW" sz="2400"/>
          </a:p>
          <a:p>
            <a:pPr lvl="1">
              <a:buFont typeface="+mj-lt"/>
              <a:buAutoNum type="arabicPeriod"/>
            </a:pPr>
            <a:r>
              <a:rPr lang="en-US" altLang="zh-TW" sz="2400"/>
              <a:t>[]</a:t>
            </a:r>
            <a:r>
              <a:rPr lang="zh-TW" altLang="en-US" sz="2400"/>
              <a:t>：</a:t>
            </a:r>
            <a:r>
              <a:rPr lang="en-US" altLang="zh-TW" sz="2400" err="1"/>
              <a:t>getArray</a:t>
            </a:r>
            <a:endParaRPr lang="en-US" altLang="zh-TW" sz="240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GET</a:t>
            </a:r>
            <a:r>
              <a:rPr lang="zh-TW" altLang="en-US" sz="3600"/>
              <a:t>參數：</a:t>
            </a:r>
            <a:r>
              <a:rPr lang="en-US" altLang="zh-TW" sz="3600" err="1"/>
              <a:t>getParameter</a:t>
            </a:r>
            <a:r>
              <a:rPr lang="en-US" altLang="zh-TW" sz="3600"/>
              <a:t>()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2BAAF6E0-2C62-4A2B-9C61-0C28B6DB89E0}"/>
              </a:ext>
            </a:extLst>
          </p:cNvPr>
          <p:cNvSpPr txBox="1">
            <a:spLocks/>
          </p:cNvSpPr>
          <p:nvPr/>
        </p:nvSpPr>
        <p:spPr>
          <a:xfrm>
            <a:off x="11015323" y="10643942"/>
            <a:ext cx="12339977" cy="25531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685800" indent="-685800" algn="l" defTabSz="1828343" rtl="0" eaLnBrk="1" latinLnBrk="0" hangingPunct="1">
              <a:lnSpc>
                <a:spcPct val="114000"/>
              </a:lnSpc>
              <a:spcBef>
                <a:spcPts val="2000"/>
              </a:spcBef>
              <a:buFontTx/>
              <a:buChar char="○"/>
              <a:defRPr sz="5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485671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44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43" indent="-5715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36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199714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113885" indent="-457200" algn="l" defTabSz="1828343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3200" b="0" i="0" kern="1200">
                <a:solidFill>
                  <a:schemeClr val="tx1">
                    <a:lumMod val="50000"/>
                  </a:schemeClr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zh-TW" altLang="en-US" sz="3600"/>
              <a:t>以</a:t>
            </a:r>
            <a:r>
              <a:rPr lang="en-US" altLang="zh-TW" sz="3600" err="1"/>
              <a:t>JsonReader</a:t>
            </a:r>
            <a:r>
              <a:rPr lang="zh-TW" altLang="en-US" sz="3600"/>
              <a:t>的</a:t>
            </a:r>
            <a:r>
              <a:rPr lang="en-US" altLang="zh-TW" sz="3600"/>
              <a:t>Response</a:t>
            </a:r>
            <a:r>
              <a:rPr lang="zh-TW" altLang="en-US" sz="3600"/>
              <a:t>將後端處理後資料回傳前端</a:t>
            </a:r>
            <a:endParaRPr lang="en-US" altLang="zh-TW" sz="360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/>
              <a:t>Response</a:t>
            </a:r>
            <a:r>
              <a:rPr lang="zh-TW" altLang="en-US" sz="3600"/>
              <a:t>可接受兩種型態傳入</a:t>
            </a:r>
            <a:endParaRPr lang="en-US" altLang="zh-TW" sz="3600"/>
          </a:p>
          <a:p>
            <a:pPr marL="1542821" lvl="1" indent="-742950">
              <a:buFont typeface="+mj-lt"/>
              <a:buAutoNum type="arabicPeriod"/>
            </a:pPr>
            <a:r>
              <a:rPr lang="en-US" altLang="zh-TW" sz="2800"/>
              <a:t>JSON</a:t>
            </a:r>
            <a:r>
              <a:rPr lang="zh-TW" altLang="en-US" sz="2800"/>
              <a:t>格式字串（</a:t>
            </a:r>
            <a:r>
              <a:rPr lang="en-US" altLang="zh-TW" sz="2800"/>
              <a:t>String</a:t>
            </a:r>
            <a:r>
              <a:rPr lang="zh-TW" altLang="en-US" sz="2800"/>
              <a:t>）</a:t>
            </a:r>
            <a:endParaRPr lang="en-US" altLang="zh-TW" sz="2800"/>
          </a:p>
          <a:p>
            <a:pPr marL="1542821" lvl="1" indent="-742950">
              <a:buFont typeface="+mj-lt"/>
              <a:buAutoNum type="arabicPeriod"/>
            </a:pPr>
            <a:r>
              <a:rPr lang="en-US" altLang="zh-TW" sz="2800" err="1"/>
              <a:t>JSONObject</a:t>
            </a:r>
            <a:r>
              <a:rPr lang="zh-TW" altLang="en-US" sz="2800"/>
              <a:t>物件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9147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E794FC-39B4-43C6-8BA5-F7260F193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67E10F2-B09C-4B76-9AEA-3EE51079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3.4	</a:t>
            </a:r>
            <a:r>
              <a:rPr lang="en-US" altLang="zh-TW" err="1"/>
              <a:t>JSONObject</a:t>
            </a:r>
            <a:r>
              <a:rPr lang="zh-TW" altLang="en-US"/>
              <a:t>和</a:t>
            </a:r>
            <a:r>
              <a:rPr lang="en-US" altLang="zh-TW" err="1"/>
              <a:t>JSONArray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D00DE1-9754-433C-9B90-F792457BE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989364"/>
          </a:xfrm>
        </p:spPr>
        <p:txBody>
          <a:bodyPr/>
          <a:lstStyle/>
          <a:p>
            <a:r>
              <a:rPr lang="zh-TW" altLang="en-US"/>
              <a:t>必須了解前端所傳遞之物件為何，並以</a:t>
            </a:r>
            <a:r>
              <a:rPr lang="en-US" altLang="zh-TW"/>
              <a:t>key-value</a:t>
            </a:r>
            <a:r>
              <a:rPr lang="zh-TW" altLang="en-US"/>
              <a:t>方式一層一層取出所要處理之資料</a:t>
            </a:r>
          </a:p>
        </p:txBody>
      </p:sp>
      <p:pic>
        <p:nvPicPr>
          <p:cNvPr id="12" name="Picture 11" descr="https://lh4.googleusercontent.com/jjri8Uj-1Wmor3H91Lh6sjJhS7ozqi4qTbB8QHqx-EIJAftbsmDFcQIzqL4nhhgIKgKrKiEkL6C3c0wzn1LjHM7trmSiWmoit2bR4LY7otCktedm_0OcJKOAJ8mG2W4u86nC5DsCpbE">
            <a:extLst>
              <a:ext uri="{FF2B5EF4-FFF2-40B4-BE49-F238E27FC236}">
                <a16:creationId xmlns:a16="http://schemas.microsoft.com/office/drawing/2014/main" xmlns="" id="{124B2611-C4B9-406D-BB05-C802FE5E20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16" y="4460398"/>
            <a:ext cx="7414448" cy="402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4.googleusercontent.com/1hSR_Ehx_Tc5eUY8u77a8XSKMvLUrCnSiY5p0QUrzkpV8TjJXvovjltkx6oYohmQxd5VDGlFcnf5myG6JipEMegIJGdNAphcNkfEzYvk5eAvGXvIIB4B0Vrw-ZhuJFu49UMixQg3FrQ">
            <a:extLst>
              <a:ext uri="{FF2B5EF4-FFF2-40B4-BE49-F238E27FC236}">
                <a16:creationId xmlns:a16="http://schemas.microsoft.com/office/drawing/2014/main" xmlns="" id="{992ED46C-8A5C-4749-B606-A37D6299A92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781" y="4460398"/>
            <a:ext cx="10106469" cy="35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lh5.googleusercontent.com/btdrLpt69vPZWWBSMnuxL6wqWejcGScW9Ijgi2r3-_F9cWJWBT_njTKpFvC7LfOUcp6HvKE_YiMIRy4GDh4DPP2BAXO8C9zvQ4SZaspr3xgIwlC3oKIlffhYUjuA23SsQP1qTo44F-4">
            <a:extLst>
              <a:ext uri="{FF2B5EF4-FFF2-40B4-BE49-F238E27FC236}">
                <a16:creationId xmlns:a16="http://schemas.microsoft.com/office/drawing/2014/main" xmlns="" id="{DB15CBE3-B69C-40E1-A895-57E76B2C76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9221289"/>
            <a:ext cx="10691062" cy="24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lh4.googleusercontent.com/pkI0Otc39Ev_MG-1FVhZy9MxFzJ0fivx6D8HPCrcJZ8GJigu2W1ukx8Tx6mf2UBj0iaSsirC08xoXmJDB75C9igy4e42cGQrzJt2oDP3RbDr0qz_P6jgd_5Gw2y2WdfnrpF3pama21s">
            <a:extLst>
              <a:ext uri="{FF2B5EF4-FFF2-40B4-BE49-F238E27FC236}">
                <a16:creationId xmlns:a16="http://schemas.microsoft.com/office/drawing/2014/main" xmlns="" id="{2361D4D2-9CD4-4FE6-9CAF-13F3C9019B1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5" y="8673737"/>
            <a:ext cx="10993438" cy="3040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0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5BEDFFB-75F9-4979-AD7B-A81E35878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074B655-50F8-475E-AAEA-67FF1AE1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3.4	</a:t>
            </a:r>
            <a:r>
              <a:rPr lang="en-US" altLang="zh-TW" err="1"/>
              <a:t>MemberController</a:t>
            </a:r>
            <a:r>
              <a:rPr lang="zh-TW" altLang="en-US"/>
              <a:t>和</a:t>
            </a:r>
            <a:r>
              <a:rPr lang="en-US" altLang="zh-TW" err="1"/>
              <a:t>JsonReader</a:t>
            </a:r>
            <a:r>
              <a:rPr lang="en-US" altLang="zh-TW"/>
              <a:t>(3/3)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78E5F0-D075-4CAA-92AA-53F2C9F50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475264"/>
          </a:xfrm>
        </p:spPr>
        <p:txBody>
          <a:bodyPr/>
          <a:lstStyle/>
          <a:p>
            <a:r>
              <a:rPr lang="en-US" altLang="zh-TW"/>
              <a:t>Apache</a:t>
            </a:r>
            <a:r>
              <a:rPr lang="zh-TW" altLang="en-US"/>
              <a:t>根據對應的路徑指定到對應的</a:t>
            </a:r>
            <a:r>
              <a:rPr lang="en-US" altLang="zh-TW"/>
              <a:t>Controller</a:t>
            </a:r>
          </a:p>
          <a:p>
            <a:r>
              <a:rPr lang="en-US" altLang="zh-TW"/>
              <a:t>Controller</a:t>
            </a:r>
            <a:r>
              <a:rPr lang="zh-TW" altLang="en-US"/>
              <a:t>依照對應的</a:t>
            </a:r>
            <a:r>
              <a:rPr lang="en-US" altLang="zh-TW"/>
              <a:t>HTTP Method</a:t>
            </a:r>
            <a:r>
              <a:rPr lang="zh-TW" altLang="en-US"/>
              <a:t>執行對應的方法</a:t>
            </a:r>
            <a:endParaRPr lang="en-US" altLang="zh-TW"/>
          </a:p>
          <a:p>
            <a:r>
              <a:rPr lang="zh-TW" altLang="en-US"/>
              <a:t>會員註冊：</a:t>
            </a:r>
            <a:r>
              <a:rPr lang="en-US" altLang="zh-TW" err="1"/>
              <a:t>MemberController</a:t>
            </a:r>
            <a:r>
              <a:rPr lang="en-US" altLang="zh-TW"/>
              <a:t> - </a:t>
            </a:r>
            <a:r>
              <a:rPr lang="en-US" altLang="zh-TW" err="1"/>
              <a:t>doPost</a:t>
            </a:r>
            <a:r>
              <a:rPr lang="en-US" altLang="zh-TW"/>
              <a:t>()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B66228-7391-4624-AE29-9DE99C2C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34" y="6199414"/>
            <a:ext cx="16243981" cy="59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4F79BA-9AD9-4779-9E76-A33C8FC52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25900AC-3746-4852-845B-B49CBED2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Member</a:t>
            </a:r>
            <a:r>
              <a:rPr lang="zh-TW" altLang="en-US"/>
              <a:t>、</a:t>
            </a:r>
            <a:r>
              <a:rPr lang="en-US" altLang="zh-TW" err="1"/>
              <a:t>MemberHelper</a:t>
            </a:r>
            <a:r>
              <a:rPr lang="zh-TW" altLang="en-US"/>
              <a:t>與</a:t>
            </a:r>
            <a:r>
              <a:rPr lang="en-US" altLang="zh-TW" err="1"/>
              <a:t>DBMgr</a:t>
            </a:r>
            <a:r>
              <a:rPr lang="en-US" altLang="zh-TW"/>
              <a:t>(1/2)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3AF54F-BBB1-49EE-9F9C-6AB8E0E8F6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2352172"/>
            <a:ext cx="20530548" cy="96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FC3E8-21E0-4F03-950A-3FDF7D0A27D2}"/>
              </a:ext>
            </a:extLst>
          </p:cNvPr>
          <p:cNvSpPr/>
          <p:nvPr/>
        </p:nvSpPr>
        <p:spPr>
          <a:xfrm>
            <a:off x="13128171" y="2352172"/>
            <a:ext cx="5197929" cy="9627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2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BDCD09B-ED51-4EB5-9C1A-C0E91D4B6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3718CA5-BBB3-4D63-8C5E-15917872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Member</a:t>
            </a:r>
            <a:r>
              <a:rPr lang="zh-TW" altLang="en-US"/>
              <a:t>、</a:t>
            </a:r>
            <a:r>
              <a:rPr lang="en-US" altLang="zh-TW" err="1"/>
              <a:t>MemberHelper</a:t>
            </a:r>
            <a:r>
              <a:rPr lang="zh-TW" altLang="en-US"/>
              <a:t>與</a:t>
            </a:r>
            <a:r>
              <a:rPr lang="en-US" altLang="zh-TW" err="1"/>
              <a:t>DBMgr</a:t>
            </a:r>
            <a:r>
              <a:rPr lang="en-US" altLang="zh-TW"/>
              <a:t>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3491F8-8187-46E9-A7DA-03C7A99C6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/>
              <a:t>Member</a:t>
            </a:r>
            <a:r>
              <a:rPr lang="zh-TW" altLang="en-US"/>
              <a:t>物件即是儲存</a:t>
            </a:r>
            <a:r>
              <a:rPr lang="en-US" altLang="zh-TW"/>
              <a:t>Member</a:t>
            </a:r>
            <a:r>
              <a:rPr lang="zh-TW" altLang="en-US"/>
              <a:t>之屬性與方法</a:t>
            </a:r>
            <a:endParaRPr lang="en-US" altLang="zh-TW"/>
          </a:p>
          <a:p>
            <a:pPr lvl="1"/>
            <a:r>
              <a:rPr lang="zh-TW" altLang="en-US"/>
              <a:t>通常一個資料表即對應一個物件</a:t>
            </a:r>
            <a:endParaRPr lang="en-US" altLang="zh-TW"/>
          </a:p>
          <a:p>
            <a:pPr lvl="1"/>
            <a:r>
              <a:rPr lang="zh-TW" altLang="en-US" u="sng">
                <a:solidFill>
                  <a:srgbClr val="FF0000"/>
                </a:solidFill>
              </a:rPr>
              <a:t>此部分應依照自身專案規劃設計</a:t>
            </a:r>
            <a:endParaRPr lang="en-US" altLang="zh-TW" u="sng">
              <a:solidFill>
                <a:srgbClr val="FF0000"/>
              </a:solidFill>
            </a:endParaRPr>
          </a:p>
          <a:p>
            <a:r>
              <a:rPr lang="en-US" altLang="zh-TW" err="1"/>
              <a:t>MemberHelper</a:t>
            </a:r>
            <a:r>
              <a:rPr lang="zh-TW" altLang="en-US"/>
              <a:t>物件是欲與資料庫進行溝通方法集合的</a:t>
            </a:r>
            <a:r>
              <a:rPr lang="en-US" altLang="zh-TW"/>
              <a:t>class</a:t>
            </a:r>
          </a:p>
          <a:p>
            <a:pPr lvl="1"/>
            <a:r>
              <a:rPr lang="zh-TW" altLang="en-US"/>
              <a:t>一個資料表操作通常會對應一個</a:t>
            </a:r>
            <a:r>
              <a:rPr lang="en-US" altLang="zh-TW"/>
              <a:t>Helper</a:t>
            </a:r>
          </a:p>
          <a:p>
            <a:pPr lvl="1"/>
            <a:r>
              <a:rPr lang="zh-TW" altLang="en-US"/>
              <a:t>為</a:t>
            </a:r>
            <a:r>
              <a:rPr lang="en-US" altLang="zh-TW"/>
              <a:t>Singleton</a:t>
            </a:r>
            <a:r>
              <a:rPr lang="zh-TW" altLang="en-US"/>
              <a:t>（此</a:t>
            </a:r>
            <a:r>
              <a:rPr lang="en-US" altLang="zh-TW"/>
              <a:t>class</a:t>
            </a:r>
            <a:r>
              <a:rPr lang="zh-TW" altLang="en-US"/>
              <a:t>一定只會有一個物件）</a:t>
            </a:r>
            <a:endParaRPr lang="en-US" altLang="zh-TW"/>
          </a:p>
          <a:p>
            <a:pPr lvl="1"/>
            <a:r>
              <a:rPr lang="zh-TW" altLang="en-US" u="sng">
                <a:solidFill>
                  <a:srgbClr val="FF0000"/>
                </a:solidFill>
              </a:rPr>
              <a:t>此部分應依照自身專案規劃設計</a:t>
            </a:r>
            <a:endParaRPr lang="en-US" altLang="zh-TW" u="sng">
              <a:solidFill>
                <a:srgbClr val="FF0000"/>
              </a:solidFill>
            </a:endParaRPr>
          </a:p>
          <a:p>
            <a:r>
              <a:rPr lang="en-US" altLang="zh-TW" err="1"/>
              <a:t>DBMgr</a:t>
            </a:r>
            <a:r>
              <a:rPr lang="zh-TW" altLang="en-US"/>
              <a:t>物件用於儲存資料庫連線參數與取得和結束連線</a:t>
            </a:r>
            <a:endParaRPr lang="en-US" altLang="zh-TW"/>
          </a:p>
          <a:p>
            <a:pPr lvl="1"/>
            <a:r>
              <a:rPr lang="zh-TW" altLang="en-US"/>
              <a:t>此部分可沿用本</a:t>
            </a:r>
            <a:r>
              <a:rPr lang="en-US" altLang="zh-TW"/>
              <a:t>Class</a:t>
            </a:r>
          </a:p>
          <a:p>
            <a:pPr lvl="1"/>
            <a:r>
              <a:rPr lang="zh-TW" altLang="en-US" u="sng">
                <a:solidFill>
                  <a:srgbClr val="FF0000"/>
                </a:solidFill>
              </a:rPr>
              <a:t>可依照專案需求自行增加</a:t>
            </a:r>
          </a:p>
        </p:txBody>
      </p:sp>
    </p:spTree>
    <p:extLst>
      <p:ext uri="{BB962C8B-B14F-4D97-AF65-F5344CB8AC3E}">
        <p14:creationId xmlns:p14="http://schemas.microsoft.com/office/powerpoint/2010/main" val="29562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6BA7799-3C78-4B31-AE5E-E1EC4CE6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920F952-A4AF-4A6F-B0E5-3E69FC9E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Member(1/2)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CF1486-91B6-42C0-BD5A-61415B599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9734550" cy="10693400"/>
          </a:xfrm>
        </p:spPr>
        <p:txBody>
          <a:bodyPr/>
          <a:lstStyle/>
          <a:p>
            <a:r>
              <a:rPr lang="zh-TW" altLang="en-US"/>
              <a:t>建立一個新的會員</a:t>
            </a:r>
            <a:endParaRPr lang="en-US" altLang="zh-TW"/>
          </a:p>
          <a:p>
            <a:pPr lvl="1"/>
            <a:r>
              <a:rPr lang="en-US" altLang="zh-TW"/>
              <a:t>new</a:t>
            </a:r>
            <a:r>
              <a:rPr lang="zh-TW" altLang="en-US"/>
              <a:t> 會員並將屬性填入</a:t>
            </a:r>
            <a:endParaRPr lang="en-US" altLang="zh-TW"/>
          </a:p>
          <a:p>
            <a:r>
              <a:rPr lang="zh-TW" altLang="en-US"/>
              <a:t>透過</a:t>
            </a:r>
            <a:r>
              <a:rPr lang="en-US" altLang="zh-TW"/>
              <a:t>update</a:t>
            </a:r>
            <a:r>
              <a:rPr lang="zh-TW" altLang="en-US"/>
              <a:t>取得現在時間與計算所屬組別</a:t>
            </a:r>
            <a:endParaRPr lang="en-US" altLang="zh-TW"/>
          </a:p>
          <a:p>
            <a:pPr lvl="1"/>
            <a:r>
              <a:rPr lang="zh-TW" altLang="en-US"/>
              <a:t>若</a:t>
            </a:r>
            <a:r>
              <a:rPr lang="en-US" altLang="zh-TW"/>
              <a:t>ID</a:t>
            </a:r>
            <a:r>
              <a:rPr lang="zh-TW" altLang="en-US"/>
              <a:t>為</a:t>
            </a:r>
            <a:r>
              <a:rPr lang="en-US" altLang="zh-TW"/>
              <a:t>0</a:t>
            </a:r>
            <a:r>
              <a:rPr lang="zh-TW" altLang="en-US"/>
              <a:t>表示該會員尚未註冊進</a:t>
            </a:r>
            <a:r>
              <a:rPr lang="en-US" altLang="zh-TW"/>
              <a:t>DB</a:t>
            </a:r>
          </a:p>
          <a:p>
            <a:pPr lvl="1"/>
            <a:r>
              <a:rPr lang="zh-TW" altLang="en-US"/>
              <a:t>以時間分鐘判別會員組別</a:t>
            </a:r>
            <a:endParaRPr lang="en-US" altLang="zh-TW"/>
          </a:p>
          <a:p>
            <a:pPr lvl="2"/>
            <a:r>
              <a:rPr lang="zh-TW" altLang="en-US"/>
              <a:t>偶數：偶數會員</a:t>
            </a:r>
            <a:endParaRPr lang="en-US" altLang="zh-TW"/>
          </a:p>
          <a:p>
            <a:pPr lvl="2"/>
            <a:r>
              <a:rPr lang="zh-TW" altLang="en-US"/>
              <a:t>奇數：奇數會員</a:t>
            </a:r>
            <a:r>
              <a:rPr lang="en-US" altLang="zh-TW"/>
              <a:t>	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007388-4128-4844-90CD-30E35E61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49" y="1792075"/>
            <a:ext cx="10137002" cy="514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6BF4E5-7B01-4F1C-9083-439EEE1A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9" y="7097848"/>
            <a:ext cx="9734550" cy="60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6BA7799-3C78-4B31-AE5E-E1EC4CE6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36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920F952-A4AF-4A6F-B0E5-3E69FC9E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Member(2/2)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CF1486-91B6-42C0-BD5A-61415B599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9734550" cy="10693400"/>
          </a:xfrm>
        </p:spPr>
        <p:txBody>
          <a:bodyPr/>
          <a:lstStyle/>
          <a:p>
            <a:r>
              <a:rPr lang="zh-TW" altLang="en-US"/>
              <a:t>建立一個新的會員</a:t>
            </a:r>
            <a:endParaRPr lang="en-US" altLang="zh-TW"/>
          </a:p>
          <a:p>
            <a:pPr lvl="1"/>
            <a:r>
              <a:rPr lang="en-US" altLang="zh-TW"/>
              <a:t>new</a:t>
            </a:r>
            <a:r>
              <a:rPr lang="zh-TW" altLang="en-US"/>
              <a:t> 會員並將屬性填入</a:t>
            </a:r>
            <a:endParaRPr lang="en-US" altLang="zh-TW"/>
          </a:p>
          <a:p>
            <a:r>
              <a:rPr lang="zh-TW" altLang="en-US"/>
              <a:t>透過</a:t>
            </a:r>
            <a:r>
              <a:rPr lang="en-US" altLang="zh-TW"/>
              <a:t>update</a:t>
            </a:r>
            <a:r>
              <a:rPr lang="zh-TW" altLang="en-US"/>
              <a:t>取得現在時間與計算所屬組別</a:t>
            </a:r>
            <a:endParaRPr lang="en-US" altLang="zh-TW"/>
          </a:p>
          <a:p>
            <a:pPr lvl="1"/>
            <a:r>
              <a:rPr lang="zh-TW" altLang="en-US"/>
              <a:t>若</a:t>
            </a:r>
            <a:r>
              <a:rPr lang="en-US" altLang="zh-TW"/>
              <a:t>ID</a:t>
            </a:r>
            <a:r>
              <a:rPr lang="zh-TW" altLang="en-US"/>
              <a:t>為</a:t>
            </a:r>
            <a:r>
              <a:rPr lang="en-US" altLang="zh-TW"/>
              <a:t>0</a:t>
            </a:r>
            <a:r>
              <a:rPr lang="zh-TW" altLang="en-US"/>
              <a:t>表示該會員尚未註冊進</a:t>
            </a:r>
            <a:r>
              <a:rPr lang="en-US" altLang="zh-TW"/>
              <a:t>DB</a:t>
            </a:r>
          </a:p>
          <a:p>
            <a:pPr lvl="1"/>
            <a:r>
              <a:rPr lang="zh-TW" altLang="en-US"/>
              <a:t>以時間分鐘判別會員組別</a:t>
            </a:r>
            <a:endParaRPr lang="en-US" altLang="zh-TW"/>
          </a:p>
          <a:p>
            <a:pPr lvl="2"/>
            <a:r>
              <a:rPr lang="zh-TW" altLang="en-US"/>
              <a:t>偶數：偶數會員</a:t>
            </a:r>
            <a:endParaRPr lang="en-US" altLang="zh-TW"/>
          </a:p>
          <a:p>
            <a:pPr lvl="2"/>
            <a:r>
              <a:rPr lang="zh-TW" altLang="en-US"/>
              <a:t>奇數：奇數會員</a:t>
            </a:r>
            <a:r>
              <a:rPr lang="en-US" altLang="zh-TW"/>
              <a:t>	</a:t>
            </a:r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83256C-C9B7-459A-8610-C14F7C1E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089" y="5443537"/>
            <a:ext cx="11635536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591E571-28BF-4128-81CC-994E81E65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65D33E-D34B-4A52-9E7D-90146332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MemberHelper</a:t>
            </a:r>
            <a:r>
              <a:rPr lang="en-US" altLang="zh-TW"/>
              <a:t>(1/5)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6A6BF6-24C5-4E4A-A520-21069B243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9315450" cy="1069340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以</a:t>
            </a:r>
            <a:r>
              <a:rPr lang="en-US" altLang="zh-TW"/>
              <a:t>try-catch</a:t>
            </a:r>
            <a:r>
              <a:rPr lang="zh-TW" altLang="en-US"/>
              <a:t>結構撰寫</a:t>
            </a:r>
            <a:endParaRPr lang="en-US" altLang="zh-TW"/>
          </a:p>
          <a:p>
            <a:r>
              <a:rPr lang="en-US" altLang="zh-TW" err="1"/>
              <a:t>ResultSet</a:t>
            </a:r>
            <a:endParaRPr lang="en-US" altLang="zh-TW"/>
          </a:p>
          <a:p>
            <a:pPr lvl="1"/>
            <a:r>
              <a:rPr lang="zh-TW" altLang="en-US"/>
              <a:t>用於儲存</a:t>
            </a:r>
            <a:r>
              <a:rPr lang="en-US" altLang="zh-TW"/>
              <a:t>SQL</a:t>
            </a:r>
            <a:r>
              <a:rPr lang="zh-TW" altLang="en-US"/>
              <a:t>檢索回資料</a:t>
            </a:r>
            <a:endParaRPr lang="en-US" altLang="zh-TW"/>
          </a:p>
          <a:p>
            <a:pPr lvl="1"/>
            <a:r>
              <a:rPr lang="zh-TW" altLang="en-US"/>
              <a:t>以</a:t>
            </a:r>
            <a:r>
              <a:rPr lang="en-US" altLang="zh-TW"/>
              <a:t>while</a:t>
            </a:r>
            <a:r>
              <a:rPr lang="zh-TW" altLang="en-US"/>
              <a:t>迴圈移動</a:t>
            </a:r>
            <a:r>
              <a:rPr lang="en-US" altLang="zh-TW"/>
              <a:t>pointer</a:t>
            </a:r>
          </a:p>
          <a:p>
            <a:pPr lvl="2"/>
            <a:r>
              <a:rPr lang="en-US" altLang="zh-TW" err="1"/>
              <a:t>rs.next</a:t>
            </a:r>
            <a:r>
              <a:rPr lang="en-US" altLang="zh-TW"/>
              <a:t>()</a:t>
            </a:r>
          </a:p>
          <a:p>
            <a:r>
              <a:rPr lang="en-US" altLang="zh-TW" err="1"/>
              <a:t>PrepareStatement</a:t>
            </a:r>
            <a:endParaRPr lang="en-US" altLang="zh-TW"/>
          </a:p>
          <a:p>
            <a:pPr lvl="1"/>
            <a:r>
              <a:rPr lang="zh-TW" altLang="en-US"/>
              <a:t>將</a:t>
            </a:r>
            <a:r>
              <a:rPr lang="en-US" altLang="zh-TW"/>
              <a:t>SQL</a:t>
            </a:r>
            <a:r>
              <a:rPr lang="zh-TW" altLang="en-US"/>
              <a:t>指令中「</a:t>
            </a:r>
            <a:r>
              <a:rPr lang="en-US" altLang="zh-TW"/>
              <a:t>?</a:t>
            </a:r>
            <a:r>
              <a:rPr lang="zh-TW" altLang="en-US"/>
              <a:t>」依序取代</a:t>
            </a:r>
            <a:endParaRPr lang="en-US" altLang="zh-TW"/>
          </a:p>
          <a:p>
            <a:pPr lvl="1"/>
            <a:r>
              <a:rPr lang="zh-TW" altLang="en-US"/>
              <a:t>透過</a:t>
            </a:r>
            <a:r>
              <a:rPr lang="en-US" altLang="zh-TW" err="1"/>
              <a:t>setString</a:t>
            </a:r>
            <a:r>
              <a:rPr lang="zh-TW" altLang="en-US"/>
              <a:t>、</a:t>
            </a:r>
            <a:r>
              <a:rPr lang="en-US" altLang="zh-TW" err="1"/>
              <a:t>setInt</a:t>
            </a:r>
            <a:r>
              <a:rPr lang="zh-TW" altLang="en-US"/>
              <a:t>等對應變數之型態進行取代</a:t>
            </a:r>
            <a:endParaRPr lang="en-US" altLang="zh-TW"/>
          </a:p>
          <a:p>
            <a:r>
              <a:rPr lang="zh-TW" altLang="en-US"/>
              <a:t>透過</a:t>
            </a:r>
            <a:r>
              <a:rPr lang="en-US" altLang="zh-TW"/>
              <a:t>JDBC</a:t>
            </a:r>
            <a:r>
              <a:rPr lang="zh-TW" altLang="en-US"/>
              <a:t>查詢</a:t>
            </a:r>
            <a:endParaRPr lang="en-US" altLang="zh-TW"/>
          </a:p>
          <a:p>
            <a:pPr lvl="1"/>
            <a:r>
              <a:rPr lang="en-US" altLang="zh-TW" err="1"/>
              <a:t>executeQuery</a:t>
            </a:r>
            <a:r>
              <a:rPr lang="zh-TW" altLang="en-US"/>
              <a:t>：</a:t>
            </a:r>
            <a:r>
              <a:rPr lang="en-US" altLang="zh-TW"/>
              <a:t>SELECT</a:t>
            </a:r>
          </a:p>
          <a:p>
            <a:pPr lvl="1"/>
            <a:r>
              <a:rPr lang="en-US" altLang="zh-TW" err="1"/>
              <a:t>executeUpdate</a:t>
            </a:r>
            <a:r>
              <a:rPr lang="zh-TW" altLang="en-US"/>
              <a:t>：</a:t>
            </a:r>
            <a:r>
              <a:rPr lang="en-US" altLang="zh-TW"/>
              <a:t>UPDATE/DELETE/INSERT</a:t>
            </a:r>
          </a:p>
          <a:p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E19B64-A0CD-40D5-B891-02D21FE5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288" y="2222500"/>
            <a:ext cx="11824337" cy="7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591E571-28BF-4128-81CC-994E81E65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65D33E-D34B-4A52-9E7D-90146332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MemberHelper</a:t>
            </a:r>
            <a:r>
              <a:rPr lang="en-US" altLang="zh-TW"/>
              <a:t>(2/5)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6A6BF6-24C5-4E4A-A520-21069B243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314700"/>
          </a:xfrm>
        </p:spPr>
        <p:txBody>
          <a:bodyPr>
            <a:normAutofit/>
          </a:bodyPr>
          <a:lstStyle/>
          <a:p>
            <a:r>
              <a:rPr lang="zh-TW" altLang="en-US"/>
              <a:t>最後透過</a:t>
            </a:r>
            <a:r>
              <a:rPr lang="en-US" altLang="zh-TW" err="1"/>
              <a:t>DBMgr</a:t>
            </a:r>
            <a:r>
              <a:rPr lang="zh-TW" altLang="en-US"/>
              <a:t>的</a:t>
            </a:r>
            <a:r>
              <a:rPr lang="en-US" altLang="zh-TW"/>
              <a:t>close</a:t>
            </a:r>
            <a:r>
              <a:rPr lang="zh-TW" altLang="en-US"/>
              <a:t>釋放資源</a:t>
            </a:r>
            <a:endParaRPr lang="en-US" altLang="zh-TW"/>
          </a:p>
          <a:p>
            <a:pPr lvl="1"/>
            <a:r>
              <a:rPr lang="en-US" altLang="zh-TW" err="1"/>
              <a:t>executeQuery</a:t>
            </a:r>
            <a:r>
              <a:rPr lang="zh-TW" altLang="en-US"/>
              <a:t>：</a:t>
            </a:r>
            <a:r>
              <a:rPr lang="en-US" altLang="zh-TW" err="1"/>
              <a:t>DBMgr.close</a:t>
            </a:r>
            <a:r>
              <a:rPr lang="en-US" altLang="zh-TW"/>
              <a:t>(</a:t>
            </a:r>
            <a:r>
              <a:rPr lang="en-US" altLang="zh-TW" err="1"/>
              <a:t>rs</a:t>
            </a:r>
            <a:r>
              <a:rPr lang="en-US" altLang="zh-TW"/>
              <a:t>, </a:t>
            </a:r>
            <a:r>
              <a:rPr lang="en-US" altLang="zh-TW" err="1"/>
              <a:t>pres</a:t>
            </a:r>
            <a:r>
              <a:rPr lang="en-US" altLang="zh-TW"/>
              <a:t>, conn)</a:t>
            </a:r>
          </a:p>
          <a:p>
            <a:pPr lvl="1"/>
            <a:r>
              <a:rPr lang="en-US" altLang="zh-TW" err="1"/>
              <a:t>executeUpdate</a:t>
            </a:r>
            <a:r>
              <a:rPr lang="zh-TW" altLang="en-US"/>
              <a:t>：</a:t>
            </a:r>
            <a:r>
              <a:rPr lang="en-US" altLang="zh-TW" err="1"/>
              <a:t>DBMgr.close</a:t>
            </a:r>
            <a:r>
              <a:rPr lang="en-US" altLang="zh-TW"/>
              <a:t>(</a:t>
            </a:r>
            <a:r>
              <a:rPr lang="en-US" altLang="zh-TW" err="1"/>
              <a:t>pres</a:t>
            </a:r>
            <a:r>
              <a:rPr lang="en-US" altLang="zh-TW"/>
              <a:t>, conn)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D4932B-1712-43AA-AEFE-37B00D44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6072187"/>
            <a:ext cx="17811087" cy="65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F4D46BC-F3F9-4440-84EB-B06672CC1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39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00A705-8205-4552-9FA5-0041B1ED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MemberHelper</a:t>
            </a:r>
            <a:r>
              <a:rPr lang="en-US" altLang="zh-TW"/>
              <a:t>(3/5)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7911D6-2355-4B82-9BFD-5D6B6E7B8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92709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檢查若無重複則以</a:t>
            </a:r>
            <a:r>
              <a:rPr lang="en-US" altLang="zh-TW"/>
              <a:t>SQL</a:t>
            </a:r>
            <a:r>
              <a:rPr lang="zh-TW" altLang="en-US"/>
              <a:t>指令將會員加入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FA12DB-1E1C-4DC6-AEA4-0D82FD4D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59173"/>
            <a:ext cx="21073324" cy="85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BBFA0CE-8E89-41FE-9271-3A1671A6C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68D8611-F48B-493F-9E75-D8CCCB14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	</a:t>
            </a:r>
            <a:r>
              <a:rPr lang="zh-TW" altLang="en-US"/>
              <a:t>安裝軟體清單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5F8FE7-1B2C-4DF3-AB41-AFD84EACB1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400" u="sng">
                <a:solidFill>
                  <a:srgbClr val="FF0000"/>
                </a:solidFill>
              </a:rPr>
              <a:t>請依照說明文件安裝指定版本之軟體，若有其他版本請記得卸載乾淨</a:t>
            </a:r>
            <a:endParaRPr lang="en-US" altLang="zh-TW" sz="4400" u="sng">
              <a:solidFill>
                <a:srgbClr val="FF0000"/>
              </a:solidFill>
            </a:endParaRPr>
          </a:p>
          <a:p>
            <a:r>
              <a:rPr lang="zh-TW" altLang="en-US" sz="4400" u="sng">
                <a:solidFill>
                  <a:srgbClr val="FF0000"/>
                </a:solidFill>
              </a:rPr>
              <a:t>建議請先閱讀完成整份安裝文件再行安裝，以避免安裝有所遺漏</a:t>
            </a:r>
            <a:endParaRPr lang="en-US" altLang="zh-TW" sz="4400" u="sng">
              <a:solidFill>
                <a:srgbClr val="FF0000"/>
              </a:solidFill>
            </a:endParaRPr>
          </a:p>
          <a:p>
            <a:r>
              <a:rPr lang="zh-TW" altLang="en-US" sz="4400"/>
              <a:t>下載檔案</a:t>
            </a:r>
            <a:endParaRPr lang="en-US" altLang="zh-TW" sz="4400"/>
          </a:p>
          <a:p>
            <a:pPr lvl="1"/>
            <a:r>
              <a:rPr lang="en-US" altLang="zh-TW" sz="3400"/>
              <a:t>Software.zip</a:t>
            </a:r>
            <a:r>
              <a:rPr lang="zh-TW" altLang="en-US" sz="3400"/>
              <a:t>：安裝所需之軟體</a:t>
            </a:r>
            <a:endParaRPr lang="en-US" altLang="zh-TW" sz="3400"/>
          </a:p>
          <a:p>
            <a:pPr lvl="1"/>
            <a:r>
              <a:rPr lang="en-US" altLang="zh-TW" sz="3400"/>
              <a:t>ncu_mis_sa-master.zip</a:t>
            </a:r>
            <a:r>
              <a:rPr lang="zh-TW" altLang="en-US" sz="3400"/>
              <a:t>：範例專案檔案</a:t>
            </a:r>
            <a:endParaRPr lang="en-US" altLang="zh-TW" sz="3400"/>
          </a:p>
          <a:p>
            <a:r>
              <a:rPr lang="zh-TW" altLang="en-US" sz="4400"/>
              <a:t>安裝軟體</a:t>
            </a:r>
            <a:endParaRPr lang="en-US" altLang="zh-TW" sz="4400"/>
          </a:p>
          <a:p>
            <a:pPr lvl="1"/>
            <a:r>
              <a:rPr lang="en-US" altLang="zh-TW" sz="3400"/>
              <a:t>JDK</a:t>
            </a:r>
            <a:r>
              <a:rPr lang="zh-TW" altLang="en-US" sz="3400"/>
              <a:t>（</a:t>
            </a:r>
            <a:r>
              <a:rPr lang="en-US" altLang="zh-TW" sz="3400"/>
              <a:t>V15</a:t>
            </a:r>
            <a:r>
              <a:rPr lang="zh-TW" altLang="en-US" sz="3400"/>
              <a:t>）：用於開發</a:t>
            </a:r>
            <a:r>
              <a:rPr lang="en-US" altLang="zh-TW" sz="3400"/>
              <a:t>Java</a:t>
            </a:r>
            <a:r>
              <a:rPr lang="zh-TW" altLang="en-US" sz="3400"/>
              <a:t>程式</a:t>
            </a:r>
            <a:endParaRPr lang="en-US" altLang="zh-TW" sz="3400"/>
          </a:p>
          <a:p>
            <a:pPr lvl="1"/>
            <a:r>
              <a:rPr lang="en-US" altLang="zh-TW" sz="3400"/>
              <a:t>XAMPP</a:t>
            </a:r>
            <a:r>
              <a:rPr lang="zh-TW" altLang="en-US" sz="3400"/>
              <a:t>（</a:t>
            </a:r>
            <a:r>
              <a:rPr lang="en-US" altLang="zh-TW" sz="3400"/>
              <a:t>V7.4.10</a:t>
            </a:r>
            <a:r>
              <a:rPr lang="zh-TW" altLang="en-US" sz="3400"/>
              <a:t>）：集合</a:t>
            </a:r>
            <a:r>
              <a:rPr lang="en-US" altLang="zh-TW" sz="3400"/>
              <a:t>Apache</a:t>
            </a:r>
            <a:r>
              <a:rPr lang="zh-TW" altLang="en-US" sz="3400"/>
              <a:t>網頁伺服器與</a:t>
            </a:r>
            <a:r>
              <a:rPr lang="en-US" altLang="zh-TW" sz="3400"/>
              <a:t>PHP</a:t>
            </a:r>
            <a:r>
              <a:rPr lang="zh-TW" altLang="en-US" sz="3400"/>
              <a:t>、</a:t>
            </a:r>
            <a:r>
              <a:rPr lang="en-US" altLang="zh-TW" sz="3400"/>
              <a:t>MySQL</a:t>
            </a:r>
            <a:r>
              <a:rPr lang="zh-TW" altLang="en-US" sz="3400"/>
              <a:t>以及</a:t>
            </a:r>
            <a:r>
              <a:rPr lang="en-US" altLang="zh-TW" sz="3400"/>
              <a:t>Tomcat</a:t>
            </a:r>
            <a:r>
              <a:rPr lang="zh-TW" altLang="en-US" sz="3400"/>
              <a:t>的安裝包</a:t>
            </a:r>
            <a:endParaRPr lang="en-US" altLang="zh-TW" sz="3400"/>
          </a:p>
          <a:p>
            <a:pPr lvl="1"/>
            <a:r>
              <a:rPr lang="en-US" altLang="zh-TW" sz="3400"/>
              <a:t>Apache Tomcat</a:t>
            </a:r>
            <a:r>
              <a:rPr lang="zh-TW" altLang="en-US" sz="3400"/>
              <a:t>（</a:t>
            </a:r>
            <a:r>
              <a:rPr lang="en-US" altLang="zh-TW" sz="3400"/>
              <a:t>V9.0.38</a:t>
            </a:r>
            <a:r>
              <a:rPr lang="zh-TW" altLang="en-US" sz="3400"/>
              <a:t>）：可執行</a:t>
            </a:r>
            <a:r>
              <a:rPr lang="en-US" altLang="zh-TW" sz="3400"/>
              <a:t>Java</a:t>
            </a:r>
            <a:r>
              <a:rPr lang="zh-TW" altLang="en-US" sz="3400"/>
              <a:t>程式之網頁伺服器</a:t>
            </a:r>
            <a:endParaRPr lang="en-US" altLang="zh-TW" sz="3400"/>
          </a:p>
          <a:p>
            <a:pPr lvl="1"/>
            <a:r>
              <a:rPr lang="en-US" altLang="zh-TW" sz="3400"/>
              <a:t>Eclipse IDE</a:t>
            </a:r>
            <a:r>
              <a:rPr lang="zh-TW" altLang="en-US" sz="3400"/>
              <a:t>（</a:t>
            </a:r>
            <a:r>
              <a:rPr lang="en-US" altLang="zh-TW" sz="3400"/>
              <a:t>V2020-09</a:t>
            </a:r>
            <a:r>
              <a:rPr lang="zh-TW" altLang="en-US" sz="3400"/>
              <a:t>）：整合式開發環境（請選</a:t>
            </a:r>
            <a:r>
              <a:rPr lang="en-US" altLang="zh-TW" sz="3400" u="sng">
                <a:solidFill>
                  <a:srgbClr val="FF0000"/>
                </a:solidFill>
              </a:rPr>
              <a:t>Enterprise Java Developers</a:t>
            </a:r>
            <a:r>
              <a:rPr lang="zh-TW" altLang="en-US" sz="3400"/>
              <a:t>版本）</a:t>
            </a:r>
          </a:p>
        </p:txBody>
      </p:sp>
    </p:spTree>
    <p:extLst>
      <p:ext uri="{BB962C8B-B14F-4D97-AF65-F5344CB8AC3E}">
        <p14:creationId xmlns:p14="http://schemas.microsoft.com/office/powerpoint/2010/main" val="3737891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9D11C99-3705-4F2B-BEDB-3D2F5F615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0CA84AB-0AB8-4F2C-BFF8-9F6D731F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MemberHelper</a:t>
            </a:r>
            <a:r>
              <a:rPr lang="en-US" altLang="zh-TW"/>
              <a:t>(4/5)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A57968-ACED-4510-969F-C3236696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7" y="3190875"/>
            <a:ext cx="16857663" cy="80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276260F-81D1-4BB9-9EC2-C93000843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156BC3C-D0CF-4521-82DE-68818D70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MemberHelper</a:t>
            </a:r>
            <a:r>
              <a:rPr lang="en-US" altLang="zh-TW"/>
              <a:t>(5/5)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1C274D-DB9C-4C34-AD08-1F9A48E7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924" y="2486024"/>
            <a:ext cx="19443700" cy="96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12762F1-020D-49E8-BA5E-0C05B159F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CDECE88-14EF-4A8E-B3F3-64D9F397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SQL</a:t>
            </a:r>
            <a:r>
              <a:rPr lang="zh-TW" altLang="en-US"/>
              <a:t>查詢之模板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DEE51F-3CF2-4488-9564-736866405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92709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更多範例請直接往範例專案</a:t>
            </a:r>
            <a:r>
              <a:rPr lang="en-US" altLang="zh-TW" err="1"/>
              <a:t>MemberHelper</a:t>
            </a:r>
            <a:r>
              <a:rPr lang="zh-TW" altLang="en-US"/>
              <a:t>閱讀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F5A3BF-3BBE-433D-B69B-12EBB338AF7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0009" r="5913" b="7428"/>
          <a:stretch/>
        </p:blipFill>
        <p:spPr bwMode="auto">
          <a:xfrm>
            <a:off x="6781324" y="3117849"/>
            <a:ext cx="10815002" cy="97742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5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890C454-19A1-4CAA-8E5C-1C503547E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2E06DCF-0A88-4B6E-9DCD-762C95D6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DBMgr</a:t>
            </a:r>
            <a:r>
              <a:rPr lang="en-US" altLang="zh-TW"/>
              <a:t>(1/3)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8F1451-3837-4359-AAF8-37B8D79350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2190750"/>
            <a:ext cx="10512425" cy="10306050"/>
          </a:xfrm>
        </p:spPr>
        <p:txBody>
          <a:bodyPr>
            <a:normAutofit/>
          </a:bodyPr>
          <a:lstStyle/>
          <a:p>
            <a:r>
              <a:rPr lang="zh-TW" altLang="en-US"/>
              <a:t>主要是儲存與資料庫連線之參數</a:t>
            </a:r>
            <a:endParaRPr lang="en-US" altLang="zh-TW"/>
          </a:p>
          <a:p>
            <a:r>
              <a:rPr lang="zh-TW" altLang="en-US" u="sng">
                <a:solidFill>
                  <a:srgbClr val="FF0000"/>
                </a:solidFill>
              </a:rPr>
              <a:t>本處應修正成自己使用之</a:t>
            </a:r>
            <a:r>
              <a:rPr lang="en-US" altLang="zh-TW" u="sng">
                <a:solidFill>
                  <a:srgbClr val="FF0000"/>
                </a:solidFill>
              </a:rPr>
              <a:t>DB</a:t>
            </a:r>
            <a:r>
              <a:rPr lang="zh-TW" altLang="en-US" u="sng">
                <a:solidFill>
                  <a:srgbClr val="FF0000"/>
                </a:solidFill>
              </a:rPr>
              <a:t>帳號、密碼、</a:t>
            </a:r>
            <a:r>
              <a:rPr lang="en-US" altLang="zh-TW" u="sng">
                <a:solidFill>
                  <a:srgbClr val="FF0000"/>
                </a:solidFill>
              </a:rPr>
              <a:t>IP</a:t>
            </a:r>
            <a:r>
              <a:rPr lang="zh-TW" altLang="en-US" u="sng">
                <a:solidFill>
                  <a:srgbClr val="FF0000"/>
                </a:solidFill>
              </a:rPr>
              <a:t>位置與連線</a:t>
            </a:r>
            <a:r>
              <a:rPr lang="en-US" altLang="zh-TW" u="sng">
                <a:solidFill>
                  <a:srgbClr val="FF0000"/>
                </a:solidFill>
              </a:rPr>
              <a:t>PORT</a:t>
            </a:r>
            <a:endParaRPr lang="zh-TW" altLang="en-US" u="sng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9AE6-1C5C-4A48-ADFF-10229E6D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129" y="1657350"/>
            <a:ext cx="11606071" cy="109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7279C69-5FE7-4FFB-98FD-149C30F59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E63D97-96DE-4E2A-994A-633B3FC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DBMgr</a:t>
            </a:r>
            <a:r>
              <a:rPr lang="en-US" altLang="zh-TW"/>
              <a:t>(2/3)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2E6944-40AB-4F2A-B29D-6998B3B2B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123950"/>
          </a:xfrm>
        </p:spPr>
        <p:txBody>
          <a:bodyPr/>
          <a:lstStyle/>
          <a:p>
            <a:r>
              <a:rPr lang="zh-TW" altLang="en-US"/>
              <a:t>取得資料庫連線（</a:t>
            </a:r>
            <a:r>
              <a:rPr lang="zh-TW" altLang="en-US" u="sng">
                <a:solidFill>
                  <a:srgbClr val="FF0000"/>
                </a:solidFill>
              </a:rPr>
              <a:t>本處建議不做更動</a:t>
            </a:r>
            <a:r>
              <a:rPr lang="zh-TW" altLang="en-US"/>
              <a:t>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1B541E-72ED-44F6-9B85-83044107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605212"/>
            <a:ext cx="12687300" cy="9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F05BA81-DEBB-4B20-9BAC-7F63DC50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F19E6D3-5551-4338-BD95-603CA0B3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3.5	</a:t>
            </a:r>
            <a:r>
              <a:rPr lang="en-US" altLang="zh-TW" err="1"/>
              <a:t>DBMgr</a:t>
            </a:r>
            <a:r>
              <a:rPr lang="en-US" altLang="zh-TW"/>
              <a:t>(3/3)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C087A7-050C-41D3-9AD7-6AF073C5D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466850"/>
          </a:xfrm>
        </p:spPr>
        <p:txBody>
          <a:bodyPr/>
          <a:lstStyle/>
          <a:p>
            <a:r>
              <a:rPr lang="zh-TW" altLang="en-US"/>
              <a:t>為靜態方法，關閉資料庫連線，釋放資源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B35D38-3CD7-4E13-BC72-CF05965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" y="5057774"/>
            <a:ext cx="12146737" cy="3857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F5D2A2-0EC3-4BAA-825B-2A39F660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4" y="5133974"/>
            <a:ext cx="11942260" cy="43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B4F79BA-9AD9-4779-9E76-A33C8FC52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46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25900AC-3746-4852-845B-B49CBED2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3.6	</a:t>
            </a:r>
            <a:r>
              <a:rPr lang="en-US" altLang="zh-TW" err="1"/>
              <a:t>MemberController</a:t>
            </a:r>
            <a:r>
              <a:rPr lang="en-US" altLang="zh-TW"/>
              <a:t>(1/2)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3AF54F-BBB1-49EE-9F9C-6AB8E0E8F6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1" y="2352172"/>
            <a:ext cx="20530548" cy="96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FC3E8-21E0-4F03-950A-3FDF7D0A27D2}"/>
              </a:ext>
            </a:extLst>
          </p:cNvPr>
          <p:cNvSpPr/>
          <p:nvPr/>
        </p:nvSpPr>
        <p:spPr>
          <a:xfrm>
            <a:off x="2076450" y="2352172"/>
            <a:ext cx="9410701" cy="9627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7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290407-49AE-499E-8749-735897ED7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03AC6A5-C367-4362-A478-39F79ED7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3.6	</a:t>
            </a:r>
            <a:r>
              <a:rPr lang="en-US" altLang="zh-TW" err="1"/>
              <a:t>MemberController</a:t>
            </a:r>
            <a:r>
              <a:rPr lang="en-US" altLang="zh-TW"/>
              <a:t>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448044-7ADB-4B84-9662-52A327D58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49"/>
            <a:ext cx="21024850" cy="3054353"/>
          </a:xfrm>
        </p:spPr>
        <p:txBody>
          <a:bodyPr>
            <a:normAutofit/>
          </a:bodyPr>
          <a:lstStyle/>
          <a:p>
            <a:r>
              <a:rPr lang="zh-TW" altLang="en-US"/>
              <a:t>處理完成後透過</a:t>
            </a:r>
            <a:r>
              <a:rPr lang="en-US" altLang="zh-TW" err="1"/>
              <a:t>JsonReader</a:t>
            </a:r>
            <a:r>
              <a:rPr lang="zh-TW" altLang="en-US"/>
              <a:t>的</a:t>
            </a:r>
            <a:r>
              <a:rPr lang="en-US" altLang="zh-TW"/>
              <a:t>response</a:t>
            </a:r>
            <a:r>
              <a:rPr lang="zh-TW" altLang="en-US"/>
              <a:t>回傳</a:t>
            </a:r>
            <a:endParaRPr lang="en-US" altLang="zh-TW"/>
          </a:p>
          <a:p>
            <a:pPr lvl="1"/>
            <a:r>
              <a:rPr lang="zh-TW" altLang="en-US"/>
              <a:t>可接受</a:t>
            </a:r>
            <a:r>
              <a:rPr lang="en-US" altLang="zh-TW" err="1"/>
              <a:t>JSONObject</a:t>
            </a:r>
            <a:r>
              <a:rPr lang="zh-TW" altLang="en-US"/>
              <a:t>或最外層為無序物件</a:t>
            </a:r>
            <a:r>
              <a:rPr lang="en-US" altLang="zh-TW"/>
              <a:t>{}</a:t>
            </a:r>
            <a:r>
              <a:rPr lang="zh-TW" altLang="en-US"/>
              <a:t>格式之字串</a:t>
            </a:r>
            <a:endParaRPr lang="en-US" altLang="zh-TW"/>
          </a:p>
          <a:p>
            <a:pPr lvl="1"/>
            <a:r>
              <a:rPr lang="zh-TW" altLang="en-US"/>
              <a:t>下面為兩種回應方式（</a:t>
            </a:r>
            <a:r>
              <a:rPr lang="en-US" altLang="zh-TW"/>
              <a:t>5~11</a:t>
            </a:r>
            <a:r>
              <a:rPr lang="zh-TW" altLang="en-US"/>
              <a:t>為一種，</a:t>
            </a:r>
            <a:r>
              <a:rPr lang="en-US" altLang="zh-TW"/>
              <a:t>13~16</a:t>
            </a:r>
            <a:r>
              <a:rPr lang="zh-TW" altLang="en-US"/>
              <a:t>為另一種）</a:t>
            </a:r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030F62-107B-4C89-955D-D36F4203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5870581"/>
            <a:ext cx="11615507" cy="485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A45807-D6BB-4EA7-971C-01B1D0CBD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10985506"/>
            <a:ext cx="22677438" cy="20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08A0ADB-FB25-4DC9-BEAD-92A4B2192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48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65012F9-69B9-4289-9637-C35BA8BF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3.6	Register.html(1/3)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12372D-ED9B-452B-869F-8BFCB0BB2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9201150" cy="9715500"/>
          </a:xfrm>
        </p:spPr>
        <p:txBody>
          <a:bodyPr>
            <a:normAutofit/>
          </a:bodyPr>
          <a:lstStyle/>
          <a:p>
            <a:r>
              <a:rPr lang="zh-TW" altLang="en-US"/>
              <a:t>處理完成後，前端會收到後端回傳之資訊</a:t>
            </a:r>
            <a:endParaRPr lang="en-US" altLang="zh-TW"/>
          </a:p>
          <a:p>
            <a:r>
              <a:rPr lang="zh-TW" altLang="en-US"/>
              <a:t>可以透過</a:t>
            </a:r>
            <a:r>
              <a:rPr lang="en-US" altLang="zh-TW"/>
              <a:t>F12/Network</a:t>
            </a:r>
            <a:r>
              <a:rPr lang="zh-TW" altLang="en-US"/>
              <a:t>觀察到（必須在送出</a:t>
            </a:r>
            <a:r>
              <a:rPr lang="en-US" altLang="zh-TW"/>
              <a:t>Request</a:t>
            </a:r>
            <a:r>
              <a:rPr lang="zh-TW" altLang="en-US"/>
              <a:t>前先開啟）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94D441-247D-41B9-B01B-64E2D158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787" y="2412633"/>
            <a:ext cx="11399838" cy="96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08A0ADB-FB25-4DC9-BEAD-92A4B2192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49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65012F9-69B9-4289-9637-C35BA8BF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3.6	Register.html(2/3)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12372D-ED9B-452B-869F-8BFCB0BB2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238250"/>
          </a:xfrm>
        </p:spPr>
        <p:txBody>
          <a:bodyPr/>
          <a:lstStyle/>
          <a:p>
            <a:r>
              <a:rPr lang="zh-TW" altLang="en-US"/>
              <a:t>透過</a:t>
            </a:r>
            <a:r>
              <a:rPr lang="en-US" altLang="zh-TW"/>
              <a:t>JavaScript</a:t>
            </a:r>
            <a:r>
              <a:rPr lang="zh-TW" altLang="en-US"/>
              <a:t>的</a:t>
            </a:r>
            <a:r>
              <a:rPr lang="en-US" altLang="zh-TW"/>
              <a:t>method</a:t>
            </a:r>
            <a:r>
              <a:rPr lang="zh-TW" altLang="en-US"/>
              <a:t>將資訊重新</a:t>
            </a:r>
            <a:r>
              <a:rPr lang="en-US" altLang="zh-TW"/>
              <a:t>Render</a:t>
            </a:r>
            <a:r>
              <a:rPr lang="zh-TW" altLang="en-US"/>
              <a:t>到網頁元素上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68AA57-4746-490F-8D0B-F832C3E35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70" b="9898"/>
          <a:stretch/>
        </p:blipFill>
        <p:spPr>
          <a:xfrm>
            <a:off x="400051" y="3486150"/>
            <a:ext cx="9886950" cy="2284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74B390-03A7-46E4-96B7-C796858F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889" y="3348037"/>
            <a:ext cx="12724954" cy="95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A1BE6C-8794-4757-BFE0-2ADD386EA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F3B7C5A-2E80-45AA-9EF2-5CCFC627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1.1	</a:t>
            </a:r>
            <a:r>
              <a:rPr lang="zh-TW" altLang="en-US"/>
              <a:t>安裝</a:t>
            </a:r>
            <a:r>
              <a:rPr lang="en-US" altLang="zh-TW"/>
              <a:t>JDK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F70A90-D984-400E-B27A-CC95E77B2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/>
              <a:t>設定</a:t>
            </a:r>
            <a:r>
              <a:rPr lang="en-US" altLang="zh-TW"/>
              <a:t>JAVA_HOME</a:t>
            </a:r>
            <a:r>
              <a:rPr lang="zh-TW" altLang="en-US"/>
              <a:t>環境變數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設定系統變數</a:t>
            </a:r>
            <a:r>
              <a:rPr lang="en-US" altLang="zh-TW"/>
              <a:t>/path</a:t>
            </a:r>
            <a:r>
              <a:rPr lang="zh-TW" altLang="en-US"/>
              <a:t>變數</a:t>
            </a:r>
            <a:endParaRPr lang="en-US" altLang="zh-TW"/>
          </a:p>
          <a:p>
            <a:r>
              <a:rPr lang="zh-TW" altLang="en-US" u="sng">
                <a:solidFill>
                  <a:srgbClr val="FF0000"/>
                </a:solidFill>
              </a:rPr>
              <a:t>若有其他版本之路徑，請記得移除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4237D8-5150-4C20-BA3B-90509C5B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0213" y="3501403"/>
            <a:ext cx="11889944" cy="297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AD8171-0B62-4043-B3FE-20C84FA1A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4873" y="3495194"/>
            <a:ext cx="8102956" cy="76898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734339-1701-4BD7-92A3-441683CD307C}"/>
              </a:ext>
            </a:extLst>
          </p:cNvPr>
          <p:cNvSpPr/>
          <p:nvPr/>
        </p:nvSpPr>
        <p:spPr>
          <a:xfrm>
            <a:off x="15499390" y="6259746"/>
            <a:ext cx="6217610" cy="59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733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0C77DF2-69AC-42E9-9890-CA279D03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4367E27-63C5-4A88-B088-C7DD0CAE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3.6	Register.html(3/3)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05AF9F-199E-4F10-8A98-BD5C30227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562350"/>
          </a:xfrm>
        </p:spPr>
        <p:txBody>
          <a:bodyPr/>
          <a:lstStyle/>
          <a:p>
            <a:r>
              <a:rPr lang="zh-TW" altLang="en-US"/>
              <a:t>更新網頁上表格元素</a:t>
            </a:r>
            <a:endParaRPr lang="en-US" altLang="zh-TW"/>
          </a:p>
          <a:p>
            <a:pPr lvl="1"/>
            <a:r>
              <a:rPr lang="zh-TW" altLang="en-US"/>
              <a:t>先清空表格內資料</a:t>
            </a:r>
            <a:endParaRPr lang="en-US" altLang="zh-TW"/>
          </a:p>
          <a:p>
            <a:pPr lvl="1"/>
            <a:r>
              <a:rPr lang="zh-TW" altLang="en-US"/>
              <a:t>將表格之</a:t>
            </a:r>
            <a:r>
              <a:rPr lang="en-US" altLang="zh-TW"/>
              <a:t>HTML</a:t>
            </a:r>
            <a:r>
              <a:rPr lang="zh-TW" altLang="en-US"/>
              <a:t>格式字串透過</a:t>
            </a:r>
            <a:r>
              <a:rPr lang="en-US" altLang="zh-TW"/>
              <a:t>JQuery</a:t>
            </a:r>
            <a:r>
              <a:rPr lang="zh-TW" altLang="en-US"/>
              <a:t>的</a:t>
            </a:r>
            <a:r>
              <a:rPr lang="en-US" altLang="zh-TW"/>
              <a:t>.html()</a:t>
            </a:r>
            <a:r>
              <a:rPr lang="zh-TW" altLang="en-US"/>
              <a:t>方法加入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319561-D364-4C11-9FFB-1C4C53E0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003131"/>
            <a:ext cx="16409555" cy="62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再多看其他的網頁，一一檢查跟說明，再看</a:t>
            </a:r>
            <a:r>
              <a:rPr lang="en-US" altLang="zh-TW" dirty="0" err="1" smtClean="0"/>
              <a:t>OrderItem</a:t>
            </a:r>
            <a:r>
              <a:rPr lang="zh-TW" altLang="en-US" dirty="0" smtClean="0"/>
              <a:t>對</a:t>
            </a:r>
            <a:r>
              <a:rPr lang="en-US" altLang="zh-TW" dirty="0" err="1" smtClean="0"/>
              <a:t>ArrayList</a:t>
            </a:r>
            <a:r>
              <a:rPr lang="zh-TW" altLang="en-US" dirty="0" smtClean="0"/>
              <a:t>的應用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5463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9ACA10-541D-47A9-B2F9-D30C4A6E3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3BF5B69-98E7-4259-929E-80714DFA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3.7	Order</a:t>
            </a:r>
            <a:r>
              <a:rPr lang="zh-TW" altLang="en-US"/>
              <a:t>、</a:t>
            </a:r>
            <a:r>
              <a:rPr lang="en-US" altLang="zh-TW"/>
              <a:t>Product</a:t>
            </a:r>
            <a:r>
              <a:rPr lang="zh-TW" altLang="en-US"/>
              <a:t>和</a:t>
            </a:r>
            <a:r>
              <a:rPr lang="en-US" altLang="zh-TW" err="1"/>
              <a:t>OrderItem</a:t>
            </a:r>
            <a:r>
              <a:rPr lang="en-US" altLang="zh-TW"/>
              <a:t>(1/4)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A2E3D6D-B413-4161-AAF7-199D2DDA3D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專案內示範「交易資料」之關係</a:t>
            </a:r>
            <a:endParaRPr lang="en-US" altLang="zh-TW"/>
          </a:p>
          <a:p>
            <a:r>
              <a:rPr lang="zh-TW" altLang="en-US"/>
              <a:t>一個訂單當中可以包含多個商品，因此訂單物件需要紀錄</a:t>
            </a:r>
            <a:endParaRPr lang="en-US" altLang="zh-TW"/>
          </a:p>
          <a:p>
            <a:r>
              <a:rPr lang="zh-TW" altLang="en-US"/>
              <a:t>其關係如下圖所示，資料庫亦應至少有三張表表示此關係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r>
              <a:rPr lang="zh-TW" altLang="en-US"/>
              <a:t>因此，在商品與訂單之間會有一個物件「</a:t>
            </a:r>
            <a:r>
              <a:rPr lang="en-US" altLang="zh-TW" err="1"/>
              <a:t>OrderItem</a:t>
            </a:r>
            <a:r>
              <a:rPr lang="zh-TW" altLang="en-US"/>
              <a:t>」</a:t>
            </a:r>
            <a:endParaRPr lang="en-US" altLang="zh-TW"/>
          </a:p>
          <a:p>
            <a:pPr lvl="1"/>
            <a:r>
              <a:rPr lang="zh-TW" altLang="en-US"/>
              <a:t>用於紀錄關聯於何商品、購買數量與購買價格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9ADA99F-8DA5-4D57-8536-1BB5501B40F8}"/>
              </a:ext>
            </a:extLst>
          </p:cNvPr>
          <p:cNvSpPr/>
          <p:nvPr/>
        </p:nvSpPr>
        <p:spPr>
          <a:xfrm>
            <a:off x="2609848" y="6662738"/>
            <a:ext cx="3733800" cy="211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</a:t>
            </a:r>
            <a:endParaRPr lang="en-US" altLang="zh-TW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(Order)</a:t>
            </a:r>
            <a:endParaRPr lang="zh-TW" altLang="en-US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95B89C-16E0-4CCD-9701-03BD5B4CC865}"/>
              </a:ext>
            </a:extLst>
          </p:cNvPr>
          <p:cNvSpPr/>
          <p:nvPr/>
        </p:nvSpPr>
        <p:spPr>
          <a:xfrm>
            <a:off x="18034002" y="6662738"/>
            <a:ext cx="3733800" cy="211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endParaRPr lang="en-US" altLang="zh-TW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(Product)</a:t>
            </a:r>
            <a:endParaRPr lang="zh-TW" altLang="en-US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xmlns="" id="{068A8F85-012F-4576-8770-E4353584B8AD}"/>
              </a:ext>
            </a:extLst>
          </p:cNvPr>
          <p:cNvSpPr/>
          <p:nvPr/>
        </p:nvSpPr>
        <p:spPr>
          <a:xfrm>
            <a:off x="9048750" y="5981700"/>
            <a:ext cx="6858000" cy="3476395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下訂商品</a:t>
            </a:r>
            <a:r>
              <a:rPr lang="en-US" altLang="zh-TW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80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OrderItem</a:t>
            </a:r>
            <a:r>
              <a:rPr lang="en-US" altLang="zh-TW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0D5B00B-7434-4068-A436-68839CFF51B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43648" y="7719898"/>
            <a:ext cx="2705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3BD8759-BDAA-42B7-B3F8-82339F6938F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5906750" y="7719898"/>
            <a:ext cx="212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BBDE346-9516-49EE-AE50-51D3B6F0E852}"/>
              </a:ext>
            </a:extLst>
          </p:cNvPr>
          <p:cNvSpPr txBox="1"/>
          <p:nvPr/>
        </p:nvSpPr>
        <p:spPr>
          <a:xfrm>
            <a:off x="7377600" y="6796567"/>
            <a:ext cx="737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/>
              <a:t>m</a:t>
            </a:r>
            <a:endParaRPr lang="zh-TW" altLang="en-US" sz="5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A0DF67F-D5BC-4F68-ACB9-144BF3139603}"/>
              </a:ext>
            </a:extLst>
          </p:cNvPr>
          <p:cNvSpPr txBox="1"/>
          <p:nvPr/>
        </p:nvSpPr>
        <p:spPr>
          <a:xfrm>
            <a:off x="16583994" y="6796567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/>
              <a:t>n</a:t>
            </a:r>
            <a:endParaRPr lang="zh-TW" altLang="en-US" sz="5400"/>
          </a:p>
        </p:txBody>
      </p:sp>
    </p:spTree>
    <p:extLst>
      <p:ext uri="{BB962C8B-B14F-4D97-AF65-F5344CB8AC3E}">
        <p14:creationId xmlns:p14="http://schemas.microsoft.com/office/powerpoint/2010/main" val="29955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A14B5BC-4EAC-4269-97C5-D9901AE77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B2A8A2F-B7CF-48D2-A7F1-7611B014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3.7	Order</a:t>
            </a:r>
            <a:r>
              <a:rPr lang="zh-TW" altLang="en-US"/>
              <a:t>、</a:t>
            </a:r>
            <a:r>
              <a:rPr lang="en-US" altLang="zh-TW"/>
              <a:t>Product</a:t>
            </a:r>
            <a:r>
              <a:rPr lang="zh-TW" altLang="en-US"/>
              <a:t>和</a:t>
            </a:r>
            <a:r>
              <a:rPr lang="en-US" altLang="zh-TW" err="1"/>
              <a:t>OrderItem</a:t>
            </a:r>
            <a:r>
              <a:rPr lang="en-US" altLang="zh-TW"/>
              <a:t>(2/4)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BDB068-AACE-4C82-A912-010367BF2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10153650" cy="10693400"/>
          </a:xfrm>
        </p:spPr>
        <p:txBody>
          <a:bodyPr/>
          <a:lstStyle/>
          <a:p>
            <a:r>
              <a:rPr lang="en-US" altLang="zh-TW"/>
              <a:t>Order</a:t>
            </a:r>
            <a:r>
              <a:rPr lang="zh-TW" altLang="en-US"/>
              <a:t>物件中訂單所含之商品以</a:t>
            </a:r>
            <a:r>
              <a:rPr lang="en-US" altLang="zh-TW" err="1"/>
              <a:t>ArrayList</a:t>
            </a:r>
            <a:r>
              <a:rPr lang="en-US" altLang="zh-TW"/>
              <a:t>&lt;</a:t>
            </a:r>
            <a:r>
              <a:rPr lang="en-US" altLang="zh-TW" err="1"/>
              <a:t>OrderItem</a:t>
            </a:r>
            <a:r>
              <a:rPr lang="en-US" altLang="zh-TW"/>
              <a:t>&gt;</a:t>
            </a:r>
            <a:r>
              <a:rPr lang="zh-TW" altLang="en-US"/>
              <a:t>儲存</a:t>
            </a:r>
            <a:endParaRPr lang="en-US" altLang="zh-TW"/>
          </a:p>
          <a:p>
            <a:r>
              <a:rPr lang="en-US" altLang="zh-TW"/>
              <a:t>43~44</a:t>
            </a:r>
            <a:r>
              <a:rPr lang="zh-TW" altLang="en-US"/>
              <a:t>行程式碼表示逐行加入商品到清單當中</a:t>
            </a:r>
            <a:endParaRPr lang="en-US" altLang="zh-TW"/>
          </a:p>
          <a:p>
            <a:r>
              <a:rPr lang="en-US" altLang="zh-TW"/>
              <a:t>91~94</a:t>
            </a:r>
            <a:r>
              <a:rPr lang="zh-TW" altLang="en-US"/>
              <a:t>行程式碼表示從資料庫取回原有該訂單之商品</a:t>
            </a:r>
            <a:endParaRPr lang="en-US" altLang="zh-TW"/>
          </a:p>
          <a:p>
            <a:r>
              <a:rPr lang="en-US" altLang="zh-TW"/>
              <a:t>110~118</a:t>
            </a:r>
            <a:r>
              <a:rPr lang="zh-TW" altLang="en-US"/>
              <a:t>行程式碼表示從</a:t>
            </a:r>
            <a:r>
              <a:rPr lang="en-US" altLang="zh-TW" err="1"/>
              <a:t>ArrayList</a:t>
            </a:r>
            <a:r>
              <a:rPr lang="zh-TW" altLang="en-US"/>
              <a:t>中取回每個訂單商品資料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59C43F-7B2F-4F8C-A864-BB5F8B6E8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5" r="2148" b="85078"/>
          <a:stretch/>
        </p:blipFill>
        <p:spPr>
          <a:xfrm>
            <a:off x="12547602" y="1985962"/>
            <a:ext cx="11335330" cy="413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056843-2B7E-43AD-A057-D07F7A5A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237" y="6124573"/>
            <a:ext cx="1120581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0C06A9-DAFC-479B-BDC3-7E0AE07D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237" y="7566026"/>
            <a:ext cx="12612696" cy="144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F1B40F-5E5C-49D4-B598-FE43AD72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237" y="9182098"/>
            <a:ext cx="8937928" cy="31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E48760E-F342-4651-B317-46E0DEF6E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606F45B-4A3B-4490-AA66-1BE7B6CB1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3.7	Order</a:t>
            </a:r>
            <a:r>
              <a:rPr lang="zh-TW" altLang="en-US"/>
              <a:t>、</a:t>
            </a:r>
            <a:r>
              <a:rPr lang="en-US" altLang="zh-TW"/>
              <a:t>Product</a:t>
            </a:r>
            <a:r>
              <a:rPr lang="zh-TW" altLang="en-US"/>
              <a:t>和</a:t>
            </a:r>
            <a:r>
              <a:rPr lang="en-US" altLang="zh-TW" err="1"/>
              <a:t>OrderItem</a:t>
            </a:r>
            <a:r>
              <a:rPr lang="en-US" altLang="zh-TW"/>
              <a:t>(3/4)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EAA6E4-DA7A-4EC1-828D-DC7781018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8782050" cy="10693400"/>
          </a:xfrm>
        </p:spPr>
        <p:txBody>
          <a:bodyPr/>
          <a:lstStyle/>
          <a:p>
            <a:r>
              <a:rPr lang="zh-TW" altLang="en-US"/>
              <a:t>取回訂單之商品透過</a:t>
            </a:r>
            <a:r>
              <a:rPr lang="en-US" altLang="zh-TW" err="1"/>
              <a:t>OrderItemHelper</a:t>
            </a:r>
            <a:r>
              <a:rPr lang="zh-TW" altLang="en-US"/>
              <a:t>取回</a:t>
            </a:r>
            <a:endParaRPr lang="en-US" altLang="zh-TW"/>
          </a:p>
          <a:p>
            <a:r>
              <a:rPr lang="zh-TW" altLang="en-US"/>
              <a:t>透過</a:t>
            </a:r>
            <a:r>
              <a:rPr lang="en-US" altLang="zh-TW"/>
              <a:t>SQL</a:t>
            </a:r>
            <a:r>
              <a:rPr lang="zh-TW" altLang="en-US"/>
              <a:t>指令檢索訂單</a:t>
            </a:r>
            <a:r>
              <a:rPr lang="en-US" altLang="zh-TW"/>
              <a:t>ID</a:t>
            </a:r>
          </a:p>
          <a:p>
            <a:pPr lvl="1"/>
            <a:r>
              <a:rPr lang="en-US" altLang="zh-TW"/>
              <a:t>108</a:t>
            </a:r>
            <a:r>
              <a:rPr lang="zh-TW" altLang="en-US"/>
              <a:t>行將查詢以</a:t>
            </a:r>
            <a:r>
              <a:rPr lang="en-US" altLang="zh-TW" err="1"/>
              <a:t>ResultSet</a:t>
            </a:r>
            <a:r>
              <a:rPr lang="zh-TW" altLang="en-US"/>
              <a:t>儲存</a:t>
            </a:r>
            <a:endParaRPr lang="en-US" altLang="zh-TW"/>
          </a:p>
          <a:p>
            <a:pPr lvl="1"/>
            <a:r>
              <a:rPr lang="en-US" altLang="zh-TW"/>
              <a:t>114~127</a:t>
            </a:r>
            <a:r>
              <a:rPr lang="zh-TW" altLang="en-US"/>
              <a:t>行取回資料並逐一</a:t>
            </a:r>
            <a:r>
              <a:rPr lang="en-US" altLang="zh-TW"/>
              <a:t>new</a:t>
            </a:r>
            <a:r>
              <a:rPr lang="zh-TW" altLang="en-US"/>
              <a:t>一個</a:t>
            </a:r>
            <a:r>
              <a:rPr lang="en-US" altLang="zh-TW" err="1"/>
              <a:t>OrderItem</a:t>
            </a:r>
            <a:r>
              <a:rPr lang="zh-TW" altLang="en-US"/>
              <a:t>進行儲存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DD65B3-86E9-4123-87EC-4153C701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16" y="1866899"/>
            <a:ext cx="13880334" cy="112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9CCC5D2-AB5C-4608-ACED-41765F0D9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2D89584-DF31-414F-802F-26C6C408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3.7	Order</a:t>
            </a:r>
            <a:r>
              <a:rPr lang="zh-TW" altLang="en-US"/>
              <a:t>、</a:t>
            </a:r>
            <a:r>
              <a:rPr lang="en-US" altLang="zh-TW"/>
              <a:t>Product</a:t>
            </a:r>
            <a:r>
              <a:rPr lang="zh-TW" altLang="en-US"/>
              <a:t>和</a:t>
            </a:r>
            <a:r>
              <a:rPr lang="en-US" altLang="zh-TW" err="1"/>
              <a:t>OrderItem</a:t>
            </a:r>
            <a:r>
              <a:rPr lang="en-US" altLang="zh-TW"/>
              <a:t>(4/4)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D6AEE3-3F04-4A76-9145-F4E408F3A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9982200" cy="10693400"/>
          </a:xfrm>
        </p:spPr>
        <p:txBody>
          <a:bodyPr/>
          <a:lstStyle/>
          <a:p>
            <a:r>
              <a:rPr lang="zh-TW" altLang="en-US"/>
              <a:t>在相互關聯物件中，該物件不儲存訂單編號，其僅存於資料庫當中</a:t>
            </a:r>
            <a:endParaRPr lang="en-US" altLang="zh-TW"/>
          </a:p>
          <a:p>
            <a:r>
              <a:rPr lang="zh-TW" altLang="en-US"/>
              <a:t>該</a:t>
            </a:r>
            <a:r>
              <a:rPr lang="en-US" altLang="zh-TW"/>
              <a:t>ID</a:t>
            </a:r>
            <a:r>
              <a:rPr lang="zh-TW" altLang="en-US"/>
              <a:t>為該訂單商品之獨立編號</a:t>
            </a:r>
            <a:endParaRPr lang="en-US" altLang="zh-TW"/>
          </a:p>
          <a:p>
            <a:r>
              <a:rPr lang="zh-TW" altLang="en-US"/>
              <a:t>其中商品直接以</a:t>
            </a:r>
            <a:r>
              <a:rPr lang="en-US" altLang="zh-TW"/>
              <a:t>Product</a:t>
            </a:r>
            <a:r>
              <a:rPr lang="zh-TW" altLang="en-US"/>
              <a:t>物件進行儲存</a:t>
            </a:r>
            <a:endParaRPr lang="en-US" altLang="zh-TW"/>
          </a:p>
          <a:p>
            <a:r>
              <a:rPr lang="zh-TW" altLang="en-US" u="sng">
                <a:solidFill>
                  <a:srgbClr val="FF0000"/>
                </a:solidFill>
              </a:rPr>
              <a:t>詳細之設計有多種，仍應以需求、分析與自身專案所需為主</a:t>
            </a:r>
            <a:endParaRPr lang="en-US" altLang="zh-TW" u="sng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94DA67-7397-4612-A249-97DDE240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801" y="4705350"/>
            <a:ext cx="11252489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AAFCB2B-6205-8F4B-BF9A-138C5D7D72FA}"/>
              </a:ext>
            </a:extLst>
          </p:cNvPr>
          <p:cNvGrpSpPr/>
          <p:nvPr/>
        </p:nvGrpSpPr>
        <p:grpSpPr>
          <a:xfrm>
            <a:off x="6473106" y="5442226"/>
            <a:ext cx="11431436" cy="2554547"/>
            <a:chOff x="6473106" y="6044397"/>
            <a:chExt cx="11431436" cy="25545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212CA4-3EEF-E14F-BE67-01086B78E608}"/>
                </a:ext>
              </a:extLst>
            </p:cNvPr>
            <p:cNvSpPr txBox="1"/>
            <p:nvPr/>
          </p:nvSpPr>
          <p:spPr>
            <a:xfrm>
              <a:off x="6856566" y="6044397"/>
              <a:ext cx="106645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0" b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開發指引</a:t>
              </a:r>
              <a:endParaRPr lang="en-US" sz="10000" b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B181F62-0941-7F44-93C6-8E0735987FE1}"/>
                </a:ext>
              </a:extLst>
            </p:cNvPr>
            <p:cNvSpPr/>
            <p:nvPr/>
          </p:nvSpPr>
          <p:spPr>
            <a:xfrm>
              <a:off x="6473106" y="7675614"/>
              <a:ext cx="114314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第</a:t>
              </a:r>
              <a:r>
                <a:rPr lang="en-US" altLang="zh-TW" sz="5400">
                  <a:latin typeface="Lato" charset="0"/>
                  <a:ea typeface="Lato" charset="0"/>
                  <a:cs typeface="Lato" charset="0"/>
                </a:rPr>
                <a:t>4</a:t>
              </a:r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章</a:t>
              </a:r>
              <a:endParaRPr lang="en-US" sz="54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D7DB6C-5D5C-419D-BA30-95C1FFF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222A48-8CD8-48F1-846F-FC58A0F7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C51510-1298-4533-8B85-7EC36AA1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4.1	</a:t>
            </a:r>
            <a:r>
              <a:rPr lang="zh-TW" altLang="en-US"/>
              <a:t>新增</a:t>
            </a:r>
            <a:r>
              <a:rPr lang="en-US" altLang="zh-TW"/>
              <a:t>Controller(1/4)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6B57C1-23E9-4617-872D-B05A80E97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447800"/>
          </a:xfrm>
        </p:spPr>
        <p:txBody>
          <a:bodyPr/>
          <a:lstStyle/>
          <a:p>
            <a:r>
              <a:rPr lang="zh-TW" altLang="en-US"/>
              <a:t>功能選單</a:t>
            </a:r>
            <a:r>
              <a:rPr lang="en-US" altLang="zh-TW"/>
              <a:t>File/New/Servlet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57DF0B-59F2-405B-9350-639BC3646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5215" y="3945889"/>
            <a:ext cx="15982950" cy="89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D7B6413-AE44-4BCA-B7DD-26C187AB2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58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4F4B80-0446-4E2E-A1F4-CA42655D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4.1	</a:t>
            </a:r>
            <a:r>
              <a:rPr lang="zh-TW" altLang="en-US"/>
              <a:t>新增</a:t>
            </a:r>
            <a:r>
              <a:rPr lang="en-US" altLang="zh-TW"/>
              <a:t>Controller(2/4)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DCF447-11D9-4151-B5E7-619D73DC3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276350"/>
          </a:xfrm>
        </p:spPr>
        <p:txBody>
          <a:bodyPr/>
          <a:lstStyle/>
          <a:p>
            <a:r>
              <a:rPr lang="zh-TW" altLang="en-US"/>
              <a:t>選擇</a:t>
            </a:r>
            <a:r>
              <a:rPr lang="en-US" altLang="zh-TW"/>
              <a:t>Controller</a:t>
            </a:r>
            <a:r>
              <a:rPr lang="zh-TW" altLang="en-US"/>
              <a:t>名稱和存放的</a:t>
            </a:r>
            <a:r>
              <a:rPr lang="en-US" altLang="zh-TW"/>
              <a:t>package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CAD896-1DA2-438D-B82E-3EDB68B71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76500" y="4373879"/>
            <a:ext cx="8820150" cy="8508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9CD84A-5C33-49D5-8747-12E84F5B4E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80505" y="4373878"/>
            <a:ext cx="7520645" cy="84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65C6E21-42EC-4F59-BF14-CF0FEA96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59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AA596E4-9481-4D6F-BAAE-4A791B09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4.1	</a:t>
            </a:r>
            <a:r>
              <a:rPr lang="zh-TW" altLang="en-US"/>
              <a:t>新增</a:t>
            </a:r>
            <a:r>
              <a:rPr lang="en-US" altLang="zh-TW"/>
              <a:t>Controller(3/4)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214488-8AC1-4460-B8B6-2FEB548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843402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/>
              <a:t>指定呼叫的路徑（</a:t>
            </a:r>
            <a:r>
              <a:rPr lang="en-US" altLang="zh-TW"/>
              <a:t>URL</a:t>
            </a:r>
            <a:r>
              <a:rPr lang="zh-TW" altLang="en-US"/>
              <a:t>）和要實作哪些</a:t>
            </a:r>
            <a:r>
              <a:rPr lang="en-US" altLang="zh-TW"/>
              <a:t>HTTP</a:t>
            </a:r>
            <a:r>
              <a:rPr lang="zh-TW" altLang="en-US"/>
              <a:t>的</a:t>
            </a:r>
            <a:r>
              <a:rPr lang="en-US" altLang="zh-TW"/>
              <a:t>METHOD</a:t>
            </a:r>
          </a:p>
          <a:p>
            <a:r>
              <a:rPr lang="zh-TW" altLang="en-US"/>
              <a:t>亦可於</a:t>
            </a:r>
            <a:r>
              <a:rPr lang="en-US" altLang="zh-TW"/>
              <a:t>web.xml</a:t>
            </a:r>
            <a:r>
              <a:rPr lang="zh-TW" altLang="en-US"/>
              <a:t>內指定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23F4CD-0C40-4C9F-ACFF-7A8D30AACA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2700" y="4034153"/>
            <a:ext cx="8934450" cy="862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84DCE4-B622-40C8-8939-CB58916303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79207" y="4034152"/>
            <a:ext cx="8934450" cy="86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AA6147-2FE0-4BA6-8F1F-B7CA5BF2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3FF7B2-C24E-4208-BBAC-88D9E5A0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1.2	</a:t>
            </a:r>
            <a:r>
              <a:rPr lang="zh-TW" altLang="en-US"/>
              <a:t>安裝</a:t>
            </a:r>
            <a:r>
              <a:rPr lang="en-US" altLang="zh-TW"/>
              <a:t>XAMPP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019F8A-FAF8-4A82-B3DC-FF4D9DF12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039350"/>
          </a:xfrm>
        </p:spPr>
        <p:txBody>
          <a:bodyPr>
            <a:normAutofit/>
          </a:bodyPr>
          <a:lstStyle/>
          <a:p>
            <a:r>
              <a:rPr lang="zh-TW" altLang="en-US"/>
              <a:t>安裝前務必先卸載舊版本，並且檢查本機</a:t>
            </a:r>
            <a:r>
              <a:rPr lang="en-US" altLang="zh-TW"/>
              <a:t>C</a:t>
            </a:r>
            <a:r>
              <a:rPr lang="zh-TW" altLang="en-US"/>
              <a:t>槽是否存在</a:t>
            </a:r>
            <a:r>
              <a:rPr lang="en-US" altLang="zh-TW"/>
              <a:t>XAMPP</a:t>
            </a:r>
            <a:r>
              <a:rPr lang="zh-TW" altLang="en-US"/>
              <a:t>的資料夾，如有請將之刪除</a:t>
            </a:r>
            <a:endParaRPr lang="en-US" altLang="zh-TW"/>
          </a:p>
          <a:p>
            <a:r>
              <a:rPr lang="zh-TW" altLang="en-US"/>
              <a:t>預設路徑：</a:t>
            </a:r>
            <a:r>
              <a:rPr lang="en-US" altLang="zh-TW"/>
              <a:t>C:\xampp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F0105AD-340F-4362-BBAE-B5D0866485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87" y="3554085"/>
            <a:ext cx="10535784" cy="89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8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779602E-50F3-4A69-AC80-52B776892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1F80A11-B84A-4AA9-B5B2-6C60E7C3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4.1	</a:t>
            </a:r>
            <a:r>
              <a:rPr lang="zh-TW" altLang="en-US"/>
              <a:t>新增</a:t>
            </a:r>
            <a:r>
              <a:rPr lang="en-US" altLang="zh-TW"/>
              <a:t>Controller(4/4)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B5CA26-884C-4078-AD9B-43D3B2D05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92709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一個空的</a:t>
            </a:r>
            <a:r>
              <a:rPr lang="en-US" altLang="zh-TW"/>
              <a:t>Controller</a:t>
            </a:r>
            <a:r>
              <a:rPr lang="zh-TW" altLang="en-US"/>
              <a:t>如下圖所示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690E2C-4916-4B9E-B17F-5DBDA3997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7870" y="3463289"/>
            <a:ext cx="14375130" cy="92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FEB6216-313E-4F61-A22B-EDABC841F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8F78292-B89F-4FDF-88AB-F77B5F33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4.2	</a:t>
            </a:r>
            <a:r>
              <a:rPr lang="zh-TW" altLang="en-US"/>
              <a:t>新增</a:t>
            </a:r>
            <a:r>
              <a:rPr lang="en-US" altLang="zh-TW"/>
              <a:t>Class</a:t>
            </a:r>
            <a:r>
              <a:rPr lang="zh-TW" altLang="en-US"/>
              <a:t>或</a:t>
            </a:r>
            <a:r>
              <a:rPr lang="en-US" altLang="zh-TW"/>
              <a:t>Package(1/2)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326E02D-0F12-4EB0-8DB8-8DCBE3FEC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924050"/>
          </a:xfrm>
        </p:spPr>
        <p:txBody>
          <a:bodyPr>
            <a:normAutofit lnSpcReduction="10000"/>
          </a:bodyPr>
          <a:lstStyle/>
          <a:p>
            <a:r>
              <a:rPr lang="zh-TW" altLang="en-US"/>
              <a:t>在左側</a:t>
            </a:r>
            <a:r>
              <a:rPr lang="en-US" altLang="zh-TW"/>
              <a:t>Project Explorer</a:t>
            </a:r>
            <a:r>
              <a:rPr lang="zh-TW" altLang="en-US"/>
              <a:t>內選擇</a:t>
            </a:r>
            <a:r>
              <a:rPr lang="en-US" altLang="zh-TW"/>
              <a:t>Java Resources</a:t>
            </a:r>
            <a:r>
              <a:rPr lang="zh-TW" altLang="en-US"/>
              <a:t>可以看見本專案之所有</a:t>
            </a:r>
            <a:r>
              <a:rPr lang="en-US" altLang="zh-TW"/>
              <a:t>package</a:t>
            </a:r>
            <a:r>
              <a:rPr lang="zh-TW" altLang="en-US"/>
              <a:t>架構，點選右鍵可選擇新增「</a:t>
            </a:r>
            <a:r>
              <a:rPr lang="en-US" altLang="zh-TW"/>
              <a:t>package</a:t>
            </a:r>
            <a:r>
              <a:rPr lang="zh-TW" altLang="en-US"/>
              <a:t>」或「</a:t>
            </a:r>
            <a:r>
              <a:rPr lang="en-US" altLang="zh-TW"/>
              <a:t>Class</a:t>
            </a:r>
            <a:r>
              <a:rPr lang="zh-TW" altLang="en-US"/>
              <a:t>」。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EC3B90-C375-4A1A-A09C-E88F52620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127" y="4472885"/>
            <a:ext cx="7285673" cy="8404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F35452-82A0-4E76-A741-AD1111D557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10129" y="5863535"/>
            <a:ext cx="11160934" cy="56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FEB6216-313E-4F61-A22B-EDABC841F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8F78292-B89F-4FDF-88AB-F77B5F33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4.2	</a:t>
            </a:r>
            <a:r>
              <a:rPr lang="zh-TW" altLang="en-US"/>
              <a:t>新增</a:t>
            </a:r>
            <a:r>
              <a:rPr lang="en-US" altLang="zh-TW"/>
              <a:t>Class</a:t>
            </a:r>
            <a:r>
              <a:rPr lang="zh-TW" altLang="en-US"/>
              <a:t>或</a:t>
            </a:r>
            <a:r>
              <a:rPr lang="en-US" altLang="zh-TW"/>
              <a:t>Package(2/2)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326E02D-0F12-4EB0-8DB8-8DCBE3FEC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49"/>
            <a:ext cx="21024850" cy="2695113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/>
              <a:t>若選擇新增</a:t>
            </a:r>
            <a:r>
              <a:rPr lang="en-US" altLang="zh-TW"/>
              <a:t>package</a:t>
            </a:r>
            <a:r>
              <a:rPr lang="zh-TW" altLang="en-US"/>
              <a:t>請直接輸入所需要之</a:t>
            </a:r>
            <a:r>
              <a:rPr lang="en-US" altLang="zh-TW"/>
              <a:t>package</a:t>
            </a:r>
            <a:r>
              <a:rPr lang="zh-TW" altLang="en-US"/>
              <a:t>名稱即可，其中以「</a:t>
            </a:r>
            <a:r>
              <a:rPr lang="en-US" altLang="zh-TW"/>
              <a:t>.</a:t>
            </a:r>
            <a:r>
              <a:rPr lang="zh-TW" altLang="en-US"/>
              <a:t>」區分不同層，完成設定若無問題，</a:t>
            </a:r>
            <a:r>
              <a:rPr lang="en-US" altLang="zh-TW"/>
              <a:t>Finish</a:t>
            </a:r>
            <a:r>
              <a:rPr lang="zh-TW" altLang="en-US"/>
              <a:t>即會亮起點選即可。</a:t>
            </a:r>
            <a:endParaRPr lang="en-US" altLang="zh-TW"/>
          </a:p>
          <a:p>
            <a:r>
              <a:rPr lang="zh-TW" altLang="zh-TW"/>
              <a:t>若選擇新增</a:t>
            </a:r>
            <a:r>
              <a:rPr lang="en-US" altLang="zh-TW"/>
              <a:t>Java Class</a:t>
            </a:r>
            <a:r>
              <a:rPr lang="zh-TW" altLang="zh-TW"/>
              <a:t>可選擇要放置之</a:t>
            </a:r>
            <a:r>
              <a:rPr lang="en-US" altLang="zh-TW"/>
              <a:t>package</a:t>
            </a:r>
            <a:r>
              <a:rPr lang="zh-TW" altLang="zh-TW"/>
              <a:t>名稱與決定</a:t>
            </a:r>
            <a:r>
              <a:rPr lang="en-US" altLang="zh-TW"/>
              <a:t>Class</a:t>
            </a:r>
            <a:r>
              <a:rPr lang="zh-TW" altLang="zh-TW"/>
              <a:t>之名稱，完成所有項目之設定後點選</a:t>
            </a:r>
            <a:r>
              <a:rPr lang="en-US" altLang="zh-TW"/>
              <a:t>Finish</a:t>
            </a:r>
            <a:r>
              <a:rPr lang="zh-TW" altLang="zh-TW"/>
              <a:t>即可。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9F9943-88BC-48DA-A736-C5EDC8534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5947" y="4854114"/>
            <a:ext cx="9602153" cy="802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4CEDCA-FC8A-411C-AEC3-F6609DCAD6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16050" y="4167358"/>
            <a:ext cx="7728903" cy="88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2B3E46B-0BB7-485D-871A-D55D08A4F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63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5C0A2F-5BFB-426E-8475-B8C3D189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4.3	</a:t>
            </a:r>
            <a:r>
              <a:rPr lang="zh-TW" altLang="en-US"/>
              <a:t>在</a:t>
            </a:r>
            <a:r>
              <a:rPr lang="en-US" altLang="zh-TW"/>
              <a:t>Eclipse</a:t>
            </a:r>
            <a:r>
              <a:rPr lang="zh-TW" altLang="en-US"/>
              <a:t>進行</a:t>
            </a:r>
            <a:r>
              <a:rPr lang="en-US" altLang="zh-TW"/>
              <a:t>Debug</a:t>
            </a:r>
            <a:r>
              <a:rPr lang="zh-TW" altLang="en-US"/>
              <a:t>後端</a:t>
            </a:r>
            <a:r>
              <a:rPr lang="en-US" altLang="zh-TW"/>
              <a:t>(1/4)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576065-0C9D-429B-AF1B-7B8B1D634A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9624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u="sng">
                <a:solidFill>
                  <a:srgbClr val="FF0000"/>
                </a:solidFill>
              </a:rPr>
              <a:t>必須先安裝好所有軟體與設定測試伺服器參數才可以正常執行</a:t>
            </a:r>
            <a:endParaRPr lang="en-US" altLang="zh-TW" u="sng">
              <a:solidFill>
                <a:srgbClr val="FF0000"/>
              </a:solidFill>
            </a:endParaRPr>
          </a:p>
          <a:p>
            <a:pPr lvl="1"/>
            <a:r>
              <a:rPr lang="zh-TW" altLang="en-US" sz="4800"/>
              <a:t>透過</a:t>
            </a:r>
            <a:r>
              <a:rPr lang="en-US" altLang="zh-TW" sz="4800"/>
              <a:t>Eclipse</a:t>
            </a:r>
            <a:r>
              <a:rPr lang="zh-TW" altLang="en-US" sz="4800"/>
              <a:t>下方面板之「</a:t>
            </a:r>
            <a:r>
              <a:rPr lang="en-US" altLang="zh-TW" sz="4800"/>
              <a:t>console</a:t>
            </a:r>
            <a:r>
              <a:rPr lang="zh-TW" altLang="en-US" sz="4800"/>
              <a:t>」頁籤進行</a:t>
            </a:r>
            <a:r>
              <a:rPr lang="en-US" altLang="zh-TW" sz="4800"/>
              <a:t>Debug</a:t>
            </a:r>
          </a:p>
          <a:p>
            <a:pPr lvl="1"/>
            <a:r>
              <a:rPr lang="zh-TW" altLang="en-US" sz="4800"/>
              <a:t>後端請善用</a:t>
            </a:r>
            <a:r>
              <a:rPr lang="en-US" altLang="zh-TW" sz="4800" err="1"/>
              <a:t>System.out.print</a:t>
            </a:r>
            <a:r>
              <a:rPr lang="en-US" altLang="zh-TW" sz="4800"/>
              <a:t>()</a:t>
            </a:r>
            <a:r>
              <a:rPr lang="zh-TW" altLang="en-US" sz="4800"/>
              <a:t>將各行位置印出</a:t>
            </a:r>
            <a:endParaRPr lang="en-US" altLang="zh-TW" sz="4800"/>
          </a:p>
          <a:p>
            <a:pPr lvl="1"/>
            <a:r>
              <a:rPr lang="zh-TW" altLang="en-US" sz="4800"/>
              <a:t>對著專案右鍵，選取</a:t>
            </a:r>
            <a:r>
              <a:rPr lang="en-US" altLang="zh-TW" sz="4800"/>
              <a:t>Run As/Run on Server</a:t>
            </a:r>
            <a:r>
              <a:rPr lang="zh-TW" altLang="en-US" sz="4800"/>
              <a:t>即可在</a:t>
            </a:r>
            <a:r>
              <a:rPr lang="en-US" altLang="zh-TW" sz="4800"/>
              <a:t>Eclipse</a:t>
            </a:r>
            <a:r>
              <a:rPr lang="zh-TW" altLang="en-US" sz="4800"/>
              <a:t>當中進行運行與</a:t>
            </a:r>
            <a:r>
              <a:rPr lang="en-US" altLang="zh-TW" sz="4800"/>
              <a:t>DEBUG</a:t>
            </a:r>
            <a:endParaRPr lang="zh-TW" altLang="en-US" sz="4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AD2A9C-3307-4BEC-B52E-388BC8E26FBB}"/>
              </a:ext>
            </a:extLst>
          </p:cNvPr>
          <p:cNvPicPr/>
          <p:nvPr/>
        </p:nvPicPr>
        <p:blipFill rotWithShape="1">
          <a:blip r:embed="rId2"/>
          <a:srcRect r="55228" b="42162"/>
          <a:stretch/>
        </p:blipFill>
        <p:spPr>
          <a:xfrm>
            <a:off x="6921500" y="5343525"/>
            <a:ext cx="10534650" cy="76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D78B9FE-4D44-45EB-96B5-A7D6F9BD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64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FFBD1F-775B-40F2-B5FD-246A8ED2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4.3	</a:t>
            </a:r>
            <a:r>
              <a:rPr lang="zh-TW" altLang="en-US"/>
              <a:t>在</a:t>
            </a:r>
            <a:r>
              <a:rPr lang="en-US" altLang="zh-TW"/>
              <a:t>Eclipse</a:t>
            </a:r>
            <a:r>
              <a:rPr lang="zh-TW" altLang="en-US"/>
              <a:t>進行</a:t>
            </a:r>
            <a:r>
              <a:rPr lang="en-US" altLang="zh-TW"/>
              <a:t>Debug</a:t>
            </a:r>
            <a:r>
              <a:rPr lang="zh-TW" altLang="en-US"/>
              <a:t>後端</a:t>
            </a:r>
            <a:r>
              <a:rPr lang="en-US" altLang="zh-TW"/>
              <a:t>(2/4)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FB20E2-B57F-4AE3-9BD8-DE9D1D8C0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679698"/>
          </a:xfrm>
        </p:spPr>
        <p:txBody>
          <a:bodyPr>
            <a:normAutofit/>
          </a:bodyPr>
          <a:lstStyle/>
          <a:p>
            <a:r>
              <a:rPr lang="zh-TW" altLang="en-US"/>
              <a:t>建議更改預設瀏覽器為其他第三方（見</a:t>
            </a:r>
            <a:r>
              <a:rPr lang="en-US" altLang="zh-TW"/>
              <a:t>2.4</a:t>
            </a:r>
            <a:r>
              <a:rPr lang="zh-TW" altLang="en-US"/>
              <a:t>如何設定</a:t>
            </a:r>
            <a:r>
              <a:rPr lang="en-US" altLang="zh-TW"/>
              <a:t>Eclipse</a:t>
            </a:r>
            <a:r>
              <a:rPr lang="zh-TW" altLang="en-US"/>
              <a:t>瀏覽器為</a:t>
            </a:r>
            <a:r>
              <a:rPr lang="en-US" altLang="zh-TW"/>
              <a:t>Chrome</a:t>
            </a:r>
            <a:r>
              <a:rPr lang="zh-TW" altLang="en-US"/>
              <a:t>），以便免</a:t>
            </a:r>
            <a:r>
              <a:rPr lang="en-US" altLang="zh-TW"/>
              <a:t>JS</a:t>
            </a:r>
            <a:r>
              <a:rPr lang="zh-TW" altLang="en-US"/>
              <a:t>有無法執行之問題</a:t>
            </a:r>
            <a:endParaRPr lang="en-US" altLang="zh-TW"/>
          </a:p>
          <a:p>
            <a:r>
              <a:rPr lang="zh-TW" altLang="en-US"/>
              <a:t>請學習閱讀錯誤資訊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B8F6BC-68A0-4E9C-BB4A-04AA12B12591}"/>
              </a:ext>
            </a:extLst>
          </p:cNvPr>
          <p:cNvPicPr/>
          <p:nvPr/>
        </p:nvPicPr>
        <p:blipFill rotWithShape="1">
          <a:blip r:embed="rId2"/>
          <a:srcRect l="15386" t="71093"/>
          <a:stretch/>
        </p:blipFill>
        <p:spPr>
          <a:xfrm>
            <a:off x="1676400" y="5314949"/>
            <a:ext cx="20352646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107FB56-87F7-42C2-B68C-0222CF00E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65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362E28-5744-420A-BEFA-49971459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4.3	</a:t>
            </a:r>
            <a:r>
              <a:rPr lang="zh-TW" altLang="en-US"/>
              <a:t>在</a:t>
            </a:r>
            <a:r>
              <a:rPr lang="en-US" altLang="zh-TW"/>
              <a:t>Eclipse</a:t>
            </a:r>
            <a:r>
              <a:rPr lang="zh-TW" altLang="en-US"/>
              <a:t>進行</a:t>
            </a:r>
            <a:r>
              <a:rPr lang="en-US" altLang="zh-TW"/>
              <a:t>Debug</a:t>
            </a:r>
            <a:r>
              <a:rPr lang="zh-TW" altLang="en-US"/>
              <a:t>後端</a:t>
            </a:r>
            <a:r>
              <a:rPr lang="en-US" altLang="zh-TW"/>
              <a:t>(3/4)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51879B3-7FD0-43E5-9F56-905FF7C86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92709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/>
              <a:t>前端呼叫不存在頁面或路徑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278E43-2614-4777-B0B9-7FA083358287}"/>
              </a:ext>
            </a:extLst>
          </p:cNvPr>
          <p:cNvPicPr/>
          <p:nvPr/>
        </p:nvPicPr>
        <p:blipFill rotWithShape="1">
          <a:blip r:embed="rId2"/>
          <a:srcRect b="40341"/>
          <a:stretch/>
        </p:blipFill>
        <p:spPr>
          <a:xfrm>
            <a:off x="2418733" y="3651249"/>
            <a:ext cx="19540184" cy="84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E7A937-B2B3-4515-91E4-CAAB81D41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66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41C38D2-C83A-4A8D-86F7-C200D3DF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4.3	</a:t>
            </a:r>
            <a:r>
              <a:rPr lang="zh-TW" altLang="en-US"/>
              <a:t>在</a:t>
            </a:r>
            <a:r>
              <a:rPr lang="en-US" altLang="zh-TW"/>
              <a:t>Eclipse</a:t>
            </a:r>
            <a:r>
              <a:rPr lang="zh-TW" altLang="en-US"/>
              <a:t>進行</a:t>
            </a:r>
            <a:r>
              <a:rPr lang="en-US" altLang="zh-TW"/>
              <a:t>Debug</a:t>
            </a:r>
            <a:r>
              <a:rPr lang="zh-TW" altLang="en-US"/>
              <a:t>後端</a:t>
            </a:r>
            <a:r>
              <a:rPr lang="en-US" altLang="zh-TW"/>
              <a:t>(4/4)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1ACD5F-D1A9-4C4E-B292-AE4AA3F1C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8585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/>
              <a:t>下圖為若指定錯誤的資料庫帳號密碼，導致執行</a:t>
            </a:r>
            <a:r>
              <a:rPr lang="en-US" altLang="zh-TW"/>
              <a:t>SQL</a:t>
            </a:r>
            <a:r>
              <a:rPr lang="zh-TW" altLang="en-US"/>
              <a:t>指令發生錯誤之錯誤狀況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12E9DB-1051-412A-BD4C-CC6193F8C2D7}"/>
              </a:ext>
            </a:extLst>
          </p:cNvPr>
          <p:cNvPicPr/>
          <p:nvPr/>
        </p:nvPicPr>
        <p:blipFill rotWithShape="1">
          <a:blip r:embed="rId2"/>
          <a:srcRect l="15025" t="70870"/>
          <a:stretch/>
        </p:blipFill>
        <p:spPr>
          <a:xfrm>
            <a:off x="1676400" y="3810000"/>
            <a:ext cx="2107129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F76163-96D0-45F1-AB5A-1EDAB3BBD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1485353-0951-460A-A4FA-CFE12AA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4.4	</a:t>
            </a:r>
            <a:r>
              <a:rPr lang="zh-TW" altLang="en-US"/>
              <a:t>前端</a:t>
            </a:r>
            <a:r>
              <a:rPr lang="en-US" altLang="zh-TW"/>
              <a:t>Debug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D97719-7B1E-49C2-9E08-2C8B7541F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3257550"/>
          </a:xfrm>
        </p:spPr>
        <p:txBody>
          <a:bodyPr>
            <a:normAutofit lnSpcReduction="10000"/>
          </a:bodyPr>
          <a:lstStyle/>
          <a:p>
            <a:r>
              <a:rPr lang="zh-TW" altLang="en-US"/>
              <a:t>若要針對</a:t>
            </a:r>
            <a:r>
              <a:rPr lang="en-US" altLang="zh-TW"/>
              <a:t>JavaScript</a:t>
            </a:r>
            <a:r>
              <a:rPr lang="zh-TW" altLang="en-US"/>
              <a:t>進行</a:t>
            </a:r>
            <a:r>
              <a:rPr lang="en-US" altLang="zh-TW"/>
              <a:t>Debug</a:t>
            </a:r>
            <a:r>
              <a:rPr lang="zh-TW" altLang="en-US"/>
              <a:t>請善用</a:t>
            </a:r>
            <a:r>
              <a:rPr lang="en-US" altLang="zh-TW"/>
              <a:t>console.log()</a:t>
            </a:r>
          </a:p>
          <a:p>
            <a:r>
              <a:rPr lang="zh-TW" altLang="en-US"/>
              <a:t>開啟開發者頁面可針對</a:t>
            </a:r>
            <a:r>
              <a:rPr lang="en-US" altLang="zh-TW"/>
              <a:t>CSS</a:t>
            </a:r>
            <a:r>
              <a:rPr lang="zh-TW" altLang="en-US"/>
              <a:t>、</a:t>
            </a:r>
            <a:r>
              <a:rPr lang="en-US" altLang="zh-TW"/>
              <a:t>JS</a:t>
            </a:r>
            <a:r>
              <a:rPr lang="zh-TW" altLang="en-US"/>
              <a:t>、</a:t>
            </a:r>
            <a:r>
              <a:rPr lang="en-US" altLang="zh-TW"/>
              <a:t>HTML</a:t>
            </a:r>
            <a:r>
              <a:rPr lang="zh-TW" altLang="en-US"/>
              <a:t>錯誤進行</a:t>
            </a:r>
            <a:r>
              <a:rPr lang="en-US" altLang="zh-TW"/>
              <a:t>Debug</a:t>
            </a:r>
          </a:p>
          <a:p>
            <a:r>
              <a:rPr lang="en-US" altLang="zh-TW"/>
              <a:t>Network</a:t>
            </a:r>
            <a:r>
              <a:rPr lang="zh-TW" altLang="en-US"/>
              <a:t>頁籤則可以觀察</a:t>
            </a:r>
            <a:r>
              <a:rPr lang="en-US" altLang="zh-TW"/>
              <a:t>Request</a:t>
            </a:r>
            <a:r>
              <a:rPr lang="zh-TW" altLang="en-US"/>
              <a:t>和</a:t>
            </a:r>
            <a:r>
              <a:rPr lang="en-US" altLang="zh-TW"/>
              <a:t>Response</a:t>
            </a:r>
            <a:r>
              <a:rPr lang="zh-TW" altLang="en-US"/>
              <a:t>的結果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0EEAD6-6C44-4050-95A1-52BE39C65640}"/>
              </a:ext>
            </a:extLst>
          </p:cNvPr>
          <p:cNvPicPr/>
          <p:nvPr/>
        </p:nvPicPr>
        <p:blipFill rotWithShape="1">
          <a:blip r:embed="rId2"/>
          <a:srcRect b="60249"/>
          <a:stretch/>
        </p:blipFill>
        <p:spPr>
          <a:xfrm>
            <a:off x="1676399" y="6343649"/>
            <a:ext cx="21195067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AAFCB2B-6205-8F4B-BF9A-138C5D7D72FA}"/>
              </a:ext>
            </a:extLst>
          </p:cNvPr>
          <p:cNvGrpSpPr/>
          <p:nvPr/>
        </p:nvGrpSpPr>
        <p:grpSpPr>
          <a:xfrm>
            <a:off x="6473106" y="5442226"/>
            <a:ext cx="11431436" cy="2554547"/>
            <a:chOff x="6473106" y="6044397"/>
            <a:chExt cx="11431436" cy="25545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212CA4-3EEF-E14F-BE67-01086B78E608}"/>
                </a:ext>
              </a:extLst>
            </p:cNvPr>
            <p:cNvSpPr txBox="1"/>
            <p:nvPr/>
          </p:nvSpPr>
          <p:spPr>
            <a:xfrm>
              <a:off x="6856566" y="6044397"/>
              <a:ext cx="106645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0" b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部署到正式環境</a:t>
              </a:r>
              <a:endParaRPr lang="en-US" sz="10000" b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B181F62-0941-7F44-93C6-8E0735987FE1}"/>
                </a:ext>
              </a:extLst>
            </p:cNvPr>
            <p:cNvSpPr/>
            <p:nvPr/>
          </p:nvSpPr>
          <p:spPr>
            <a:xfrm>
              <a:off x="6473106" y="7675614"/>
              <a:ext cx="1143143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第</a:t>
              </a:r>
              <a:r>
                <a:rPr lang="en-US" altLang="zh-TW" sz="5400">
                  <a:latin typeface="Lato" charset="0"/>
                  <a:ea typeface="Lato" charset="0"/>
                  <a:cs typeface="Lato" charset="0"/>
                </a:rPr>
                <a:t>5</a:t>
              </a:r>
              <a:r>
                <a:rPr lang="zh-TW" altLang="en-US" sz="5400">
                  <a:latin typeface="Lato" charset="0"/>
                  <a:ea typeface="Lato" charset="0"/>
                  <a:cs typeface="Lato" charset="0"/>
                </a:rPr>
                <a:t>章</a:t>
              </a:r>
              <a:endParaRPr lang="en-US" sz="54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D7DB6C-5D5C-419D-BA30-95C1FFF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3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0B0A84-F016-47ED-80D8-3CF5CFE32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69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443E024-3C41-44A0-BBAE-98FC3961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5.1	</a:t>
            </a:r>
            <a:r>
              <a:rPr lang="zh-TW" altLang="en-US"/>
              <a:t>匯出專案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8F8C15E-CFB6-4517-97D0-6F77822F2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2000250"/>
          </a:xfrm>
        </p:spPr>
        <p:txBody>
          <a:bodyPr/>
          <a:lstStyle/>
          <a:p>
            <a:r>
              <a:rPr lang="zh-TW" altLang="en-US"/>
              <a:t>可將專案檔案匯出部署到</a:t>
            </a:r>
            <a:r>
              <a:rPr lang="en-US" altLang="zh-TW"/>
              <a:t>Apache Tomcat</a:t>
            </a:r>
            <a:r>
              <a:rPr lang="zh-TW" altLang="en-US"/>
              <a:t>伺服器上面。請選擇上方功能選單的</a:t>
            </a:r>
            <a:r>
              <a:rPr lang="en-US" altLang="zh-TW"/>
              <a:t>File/Export/Web/WAR file</a:t>
            </a:r>
            <a:r>
              <a:rPr lang="zh-TW" altLang="en-US"/>
              <a:t>。</a:t>
            </a:r>
          </a:p>
        </p:txBody>
      </p:sp>
      <p:pic>
        <p:nvPicPr>
          <p:cNvPr id="5" name="圖片 62">
            <a:extLst>
              <a:ext uri="{FF2B5EF4-FFF2-40B4-BE49-F238E27FC236}">
                <a16:creationId xmlns:a16="http://schemas.microsoft.com/office/drawing/2014/main" xmlns="" id="{D868DBB1-97BA-4773-8887-A5243283CC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92678" y="4069079"/>
            <a:ext cx="8392293" cy="89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AA6147-2FE0-4BA6-8F1F-B7CA5BF2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7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3FF7B2-C24E-4208-BBAC-88D9E5A0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1.3	</a:t>
            </a:r>
            <a:r>
              <a:rPr lang="zh-TW" altLang="en-US"/>
              <a:t>安裝</a:t>
            </a:r>
            <a:r>
              <a:rPr lang="en-US" altLang="zh-TW"/>
              <a:t>Apache Tomcat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019F8A-FAF8-4A82-B3DC-FF4D9DF12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092779"/>
            <a:ext cx="21024850" cy="10039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4400">
                <a:latin typeface="Lato Regular"/>
              </a:rPr>
              <a:t>請解壓縮</a:t>
            </a:r>
            <a:r>
              <a:rPr lang="en-US" altLang="zh-TW" sz="4400">
                <a:latin typeface="Lato Regular"/>
              </a:rPr>
              <a:t>software</a:t>
            </a:r>
            <a:r>
              <a:rPr lang="zh-TW" altLang="en-US" sz="4400">
                <a:latin typeface="Lato Regular"/>
              </a:rPr>
              <a:t>資料夾中的「</a:t>
            </a:r>
            <a:r>
              <a:rPr lang="en-US" altLang="zh-TW" sz="4400">
                <a:latin typeface="Lato Regular"/>
              </a:rPr>
              <a:t>apache-tomcat-9.0.38-windows-x64.zip</a:t>
            </a:r>
            <a:r>
              <a:rPr lang="zh-TW" altLang="en-US" sz="4400">
                <a:latin typeface="Lato Regular"/>
              </a:rPr>
              <a:t>」，之後點擊進入</a:t>
            </a:r>
            <a:r>
              <a:rPr lang="zh-TW" altLang="zh-TW" sz="4400">
                <a:latin typeface="Lato Regular"/>
              </a:rPr>
              <a:t>「</a:t>
            </a:r>
            <a:r>
              <a:rPr lang="en-US" altLang="zh-TW" sz="4400">
                <a:latin typeface="Lato Regular"/>
              </a:rPr>
              <a:t>apache-tomcat-9.0.38</a:t>
            </a:r>
            <a:r>
              <a:rPr lang="zh-TW" altLang="zh-TW" sz="4400">
                <a:latin typeface="Lato Regular"/>
              </a:rPr>
              <a:t>」</a:t>
            </a:r>
            <a:r>
              <a:rPr lang="zh-TW" altLang="en-US" sz="4400">
                <a:latin typeface="Lato Regular"/>
              </a:rPr>
              <a:t>資料夾中，此時全選所有檔案並點擊「複製」</a:t>
            </a:r>
          </a:p>
          <a:p>
            <a:pPr>
              <a:lnSpc>
                <a:spcPct val="113999"/>
              </a:lnSpc>
            </a:pPr>
            <a:r>
              <a:rPr lang="zh-TW" altLang="en-US" sz="4400">
                <a:latin typeface="Lato Regular"/>
              </a:rPr>
              <a:t>至</a:t>
            </a:r>
            <a:r>
              <a:rPr lang="en-US" altLang="zh-TW" sz="4400">
                <a:latin typeface="Lato Regular"/>
              </a:rPr>
              <a:t>XAMPP</a:t>
            </a:r>
            <a:r>
              <a:rPr lang="zh-TW" altLang="en-US" sz="4400">
                <a:latin typeface="Lato Regular"/>
              </a:rPr>
              <a:t>目錄中的</a:t>
            </a:r>
            <a:r>
              <a:rPr lang="en-US" altLang="zh-TW" sz="4400">
                <a:latin typeface="Lato Regular"/>
              </a:rPr>
              <a:t>tomcat</a:t>
            </a:r>
            <a:r>
              <a:rPr lang="zh-TW" altLang="en-US" sz="4400">
                <a:latin typeface="Lato Regular"/>
              </a:rPr>
              <a:t>資料夾（預設路徑：「</a:t>
            </a:r>
            <a:r>
              <a:rPr lang="en-US" altLang="zh-TW" sz="4400">
                <a:latin typeface="Lato Regular"/>
              </a:rPr>
              <a:t>C:\xampp\tomcat</a:t>
            </a:r>
            <a:r>
              <a:rPr lang="zh-TW" altLang="en-US" sz="4400">
                <a:latin typeface="Lato Regular"/>
              </a:rPr>
              <a:t>」）直接貼上剛剛複製的資料，遇到相同檔案請點選取代</a:t>
            </a:r>
            <a:endParaRPr lang="en-US" altLang="zh-TW" sz="4400">
              <a:latin typeface="Lato Regular"/>
            </a:endParaRPr>
          </a:p>
          <a:p>
            <a:endParaRPr lang="en-US" altLang="zh-TW" sz="44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562102C-C6F6-45BB-811C-D6CABF5576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5333950"/>
            <a:ext cx="10831286" cy="7916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05EDD0D-A054-40C9-B093-BC39072CAA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59" y="5376393"/>
            <a:ext cx="10831285" cy="7874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B0873F8-90F9-4639-A50B-6F16C0F658A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45" y="6041590"/>
            <a:ext cx="6586527" cy="72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A631094-DC4E-4FBC-B85E-903EA16C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70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6FC5D28-8344-40C9-A83E-694355FE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5.2	</a:t>
            </a:r>
            <a:r>
              <a:rPr lang="zh-TW" altLang="en-US"/>
              <a:t>選擇參數與路徑</a:t>
            </a:r>
            <a:r>
              <a:rPr lang="en-US" altLang="zh-TW"/>
              <a:t>(1/2)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08629BC-10E8-40E0-8127-0A6BCBEE8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/>
              <a:t>選擇匯出的專案「</a:t>
            </a:r>
            <a:r>
              <a:rPr lang="en-US" altLang="zh-TW"/>
              <a:t>NCU_MIS_SA</a:t>
            </a:r>
            <a:r>
              <a:rPr lang="zh-TW" altLang="en-US"/>
              <a:t>」</a:t>
            </a:r>
            <a:endParaRPr lang="en-US" altLang="zh-TW"/>
          </a:p>
          <a:p>
            <a:r>
              <a:rPr lang="zh-TW" altLang="en-US"/>
              <a:t>選擇匯出的目錄</a:t>
            </a:r>
            <a:endParaRPr lang="en-US" altLang="zh-TW"/>
          </a:p>
          <a:p>
            <a:pPr lvl="1"/>
            <a:r>
              <a:rPr lang="zh-TW" altLang="en-US"/>
              <a:t>此處為</a:t>
            </a:r>
            <a:r>
              <a:rPr lang="en-US" altLang="zh-TW"/>
              <a:t>Apache Tomcat</a:t>
            </a:r>
            <a:r>
              <a:rPr lang="zh-TW" altLang="en-US"/>
              <a:t>預設存放</a:t>
            </a:r>
            <a:r>
              <a:rPr lang="en-US" altLang="zh-TW" err="1"/>
              <a:t>webapp</a:t>
            </a:r>
            <a:r>
              <a:rPr lang="zh-TW" altLang="en-US"/>
              <a:t>之資料夾</a:t>
            </a:r>
            <a:endParaRPr lang="en-US" altLang="zh-TW"/>
          </a:p>
          <a:p>
            <a:pPr lvl="1"/>
            <a:r>
              <a:rPr lang="en-US" altLang="zh-TW"/>
              <a:t>C:\Program Files\Apache Software Foundation\Tomcat 9.0\</a:t>
            </a:r>
            <a:r>
              <a:rPr lang="en-US" altLang="zh-TW" err="1"/>
              <a:t>webapps</a:t>
            </a:r>
            <a:r>
              <a:rPr lang="zh-TW" altLang="en-US"/>
              <a:t>）</a:t>
            </a:r>
            <a:endParaRPr lang="en-US" altLang="zh-TW"/>
          </a:p>
          <a:p>
            <a:r>
              <a:rPr lang="zh-TW" altLang="en-US"/>
              <a:t>將下方所有選項勾選</a:t>
            </a:r>
            <a:endParaRPr lang="en-US" altLang="zh-TW"/>
          </a:p>
          <a:p>
            <a:pPr lvl="1"/>
            <a:r>
              <a:rPr lang="zh-TW" altLang="en-US"/>
              <a:t>同時匯出原始專案資料夾</a:t>
            </a:r>
            <a:endParaRPr lang="en-US" altLang="zh-TW"/>
          </a:p>
          <a:p>
            <a:pPr lvl="1"/>
            <a:r>
              <a:rPr lang="zh-TW" altLang="en-US"/>
              <a:t>覆蓋已存檔案完成更新</a:t>
            </a:r>
          </a:p>
        </p:txBody>
      </p:sp>
    </p:spTree>
    <p:extLst>
      <p:ext uri="{BB962C8B-B14F-4D97-AF65-F5344CB8AC3E}">
        <p14:creationId xmlns:p14="http://schemas.microsoft.com/office/powerpoint/2010/main" val="21176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47AE16-FFAD-4394-8647-244536719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71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86D95AA-287A-41E8-A400-B167AC37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5.2	</a:t>
            </a:r>
            <a:r>
              <a:rPr lang="zh-TW" altLang="en-US"/>
              <a:t>選擇參數與路徑</a:t>
            </a:r>
            <a:r>
              <a:rPr lang="en-US" altLang="zh-TW"/>
              <a:t>(2/2)</a:t>
            </a:r>
            <a:endParaRPr lang="zh-TW" altLang="en-US"/>
          </a:p>
        </p:txBody>
      </p:sp>
      <p:pic>
        <p:nvPicPr>
          <p:cNvPr id="5" name="圖片 64">
            <a:extLst>
              <a:ext uri="{FF2B5EF4-FFF2-40B4-BE49-F238E27FC236}">
                <a16:creationId xmlns:a16="http://schemas.microsoft.com/office/drawing/2014/main" xmlns="" id="{7C3810C8-DC50-42D8-9916-C4712BE4D2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91300" y="1918334"/>
            <a:ext cx="10025697" cy="106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BF99166-1A4E-4CF5-93F3-C38C8D89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72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4F77690-00DD-458D-B70B-4E2A170E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5.3	</a:t>
            </a:r>
            <a:r>
              <a:rPr lang="zh-TW" altLang="en-US"/>
              <a:t>重啟</a:t>
            </a:r>
            <a:r>
              <a:rPr lang="en-US" altLang="zh-TW"/>
              <a:t>Apache Tomcat Server</a:t>
            </a:r>
            <a:r>
              <a:rPr lang="zh-TW" altLang="en-US"/>
              <a:t>套用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F56668-F29A-46A3-9395-7DA7E48ED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4746641"/>
            <a:ext cx="21024850" cy="2114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Lato Regular"/>
              </a:rPr>
              <a:t>匯出完成後，請記得點選專案NCU_MIS_SA右鍵，Run as 的按鈕重啟</a:t>
            </a:r>
            <a:r>
              <a:rPr lang="en-US" altLang="zh-TW" dirty="0">
                <a:latin typeface="Lato Regular"/>
              </a:rPr>
              <a:t>Apache</a:t>
            </a:r>
            <a:r>
              <a:rPr lang="zh-TW" altLang="en-US">
                <a:latin typeface="Lato Regular"/>
              </a:rPr>
              <a:t>伺服器以套用更新後的網站結果。</a:t>
            </a:r>
          </a:p>
        </p:txBody>
      </p:sp>
    </p:spTree>
    <p:extLst>
      <p:ext uri="{BB962C8B-B14F-4D97-AF65-F5344CB8AC3E}">
        <p14:creationId xmlns:p14="http://schemas.microsoft.com/office/powerpoint/2010/main" val="31077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A402894-EDBD-AE41-BB55-4A364972E68C}"/>
              </a:ext>
            </a:extLst>
          </p:cNvPr>
          <p:cNvGrpSpPr/>
          <p:nvPr/>
        </p:nvGrpSpPr>
        <p:grpSpPr>
          <a:xfrm>
            <a:off x="1538954" y="7537615"/>
            <a:ext cx="13925550" cy="3824030"/>
            <a:chOff x="5226050" y="4757149"/>
            <a:chExt cx="13925550" cy="3824030"/>
          </a:xfrm>
        </p:grpSpPr>
        <p:sp>
          <p:nvSpPr>
            <p:cNvPr id="6" name="TextBox 5"/>
            <p:cNvSpPr txBox="1"/>
            <p:nvPr/>
          </p:nvSpPr>
          <p:spPr>
            <a:xfrm>
              <a:off x="5226050" y="4757149"/>
              <a:ext cx="13925550" cy="31700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endParaRPr lang="en-US" sz="10000" b="1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r>
                <a:rPr lang="en-US" sz="10000" b="1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</a:t>
              </a:r>
              <a:r>
                <a:rPr lang="en-US" altLang="zh-TW" sz="10000" b="1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HE</a:t>
              </a:r>
              <a:r>
                <a:rPr lang="zh-TW" altLang="en-US" sz="10000" b="1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TW" sz="10000" b="1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END</a:t>
              </a:r>
              <a:endParaRPr lang="en-US" sz="10000" b="1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9425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National Central University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49A5DBB-FEEC-48F2-894E-776679B76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AA6147-2FE0-4BA6-8F1F-B7CA5BF2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8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3FF7B2-C24E-4208-BBAC-88D9E5A0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1.3	</a:t>
            </a:r>
            <a:r>
              <a:rPr lang="zh-TW" altLang="en-US"/>
              <a:t>安裝</a:t>
            </a:r>
            <a:r>
              <a:rPr lang="en-US" altLang="zh-TW"/>
              <a:t>Apache Tomcat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019F8A-FAF8-4A82-B3DC-FF4D9DF12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10039350"/>
          </a:xfrm>
        </p:spPr>
        <p:txBody>
          <a:bodyPr>
            <a:normAutofit/>
          </a:bodyPr>
          <a:lstStyle/>
          <a:p>
            <a:r>
              <a:rPr lang="zh-TW" altLang="en-US"/>
              <a:t>等待複製取代完檔案後，開啟</a:t>
            </a:r>
            <a:r>
              <a:rPr lang="en-US" altLang="zh-TW"/>
              <a:t>XAMPP</a:t>
            </a:r>
            <a:r>
              <a:rPr lang="zh-TW" altLang="en-US"/>
              <a:t>，並將</a:t>
            </a:r>
            <a:r>
              <a:rPr lang="en-US" altLang="zh-TW"/>
              <a:t>Apache</a:t>
            </a:r>
            <a:r>
              <a:rPr lang="zh-TW" altLang="en-US"/>
              <a:t>、</a:t>
            </a:r>
            <a:r>
              <a:rPr lang="en-US" altLang="zh-TW"/>
              <a:t>MySQL</a:t>
            </a:r>
            <a:r>
              <a:rPr lang="zh-TW" altLang="en-US"/>
              <a:t>與</a:t>
            </a:r>
            <a:r>
              <a:rPr lang="en-US" altLang="zh-TW"/>
              <a:t>Tomcat</a:t>
            </a:r>
            <a:r>
              <a:rPr lang="zh-TW" altLang="en-US"/>
              <a:t>點擊「</a:t>
            </a:r>
            <a:r>
              <a:rPr lang="en-US" altLang="zh-TW"/>
              <a:t>start</a:t>
            </a:r>
            <a:r>
              <a:rPr lang="zh-TW" altLang="en-US"/>
              <a:t>」開啟服務，即可看到以下運作畫面</a:t>
            </a:r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029F931-ADCA-443B-9242-6E253DB39E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4383199"/>
            <a:ext cx="12880975" cy="83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1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5A570F3-B61A-48A4-BF26-A799B06DB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E3AD81-3AD4-9C46-856E-C08CF1183C60}" type="slidenum">
              <a:rPr lang="en-US" smtClean="0">
                <a:ea typeface="Verdana" panose="020B0604030504040204" pitchFamily="34" charset="0"/>
              </a:rPr>
              <a:pPr/>
              <a:t>9</a:t>
            </a:fld>
            <a:endParaRPr lang="en-US">
              <a:ea typeface="Verdan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3E6CBF4-341A-402E-921E-4D620547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1.4	</a:t>
            </a:r>
            <a:r>
              <a:rPr lang="zh-TW" altLang="en-US"/>
              <a:t>安裝</a:t>
            </a:r>
            <a:r>
              <a:rPr lang="en-US" altLang="zh-TW"/>
              <a:t>Eclipse IDE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EC88F51-9384-44EF-9DA7-8B81F2937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2190750"/>
            <a:ext cx="21024850" cy="2691493"/>
          </a:xfrm>
        </p:spPr>
        <p:txBody>
          <a:bodyPr/>
          <a:lstStyle/>
          <a:p>
            <a:r>
              <a:rPr lang="zh-TW" altLang="en-US"/>
              <a:t>請記得選擇「</a:t>
            </a:r>
            <a:r>
              <a:rPr lang="en-US" altLang="zh-TW"/>
              <a:t>Eclipse IDE for Enterprise Java Developers</a:t>
            </a:r>
            <a:r>
              <a:rPr lang="zh-TW" altLang="en-US"/>
              <a:t>」之</a:t>
            </a:r>
            <a:r>
              <a:rPr lang="en-US" altLang="zh-TW"/>
              <a:t>IDE</a:t>
            </a:r>
          </a:p>
          <a:p>
            <a:r>
              <a:rPr lang="zh-TW" altLang="en-US"/>
              <a:t>指定</a:t>
            </a:r>
            <a:r>
              <a:rPr lang="en-US" altLang="zh-TW"/>
              <a:t>workspace</a:t>
            </a:r>
            <a:r>
              <a:rPr lang="zh-TW" altLang="en-US"/>
              <a:t>要指定乾淨之目錄（不能有其他版本）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A0D0C5-5706-4C46-B142-7BC683EE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830" y="5117597"/>
            <a:ext cx="7771163" cy="7987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E371BD-6A32-4902-8E79-A35E82496D0E}"/>
              </a:ext>
            </a:extLst>
          </p:cNvPr>
          <p:cNvSpPr/>
          <p:nvPr/>
        </p:nvSpPr>
        <p:spPr>
          <a:xfrm>
            <a:off x="2876549" y="7641771"/>
            <a:ext cx="8006443" cy="1322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CCE5CC-467C-4415-9998-7F299EC5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25" y="6218070"/>
            <a:ext cx="9403362" cy="42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2536</Words>
  <Application>Microsoft Office PowerPoint</Application>
  <PresentationFormat>自訂</PresentationFormat>
  <Paragraphs>400</Paragraphs>
  <Slides>73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Gill Sans</vt:lpstr>
      <vt:lpstr>Lato</vt:lpstr>
      <vt:lpstr>Lato Black</vt:lpstr>
      <vt:lpstr>Lato Regular</vt:lpstr>
      <vt:lpstr>微軟正黑體</vt:lpstr>
      <vt:lpstr>新細明體</vt:lpstr>
      <vt:lpstr>Arial</vt:lpstr>
      <vt:lpstr>Calibri</vt:lpstr>
      <vt:lpstr>Verdana</vt:lpstr>
      <vt:lpstr>Wingdings</vt:lpstr>
      <vt:lpstr>Office Theme</vt:lpstr>
      <vt:lpstr>PowerPoint 簡報</vt:lpstr>
      <vt:lpstr>Overview</vt:lpstr>
      <vt:lpstr>PowerPoint 簡報</vt:lpstr>
      <vt:lpstr>1. 安裝軟體清單</vt:lpstr>
      <vt:lpstr>1.1 安裝JDK</vt:lpstr>
      <vt:lpstr>1.2 安裝XAMPP</vt:lpstr>
      <vt:lpstr>1.3 安裝Apache Tomcat</vt:lpstr>
      <vt:lpstr>1.3 安裝Apache Tomcat</vt:lpstr>
      <vt:lpstr>1.4 安裝Eclipse IDE</vt:lpstr>
      <vt:lpstr>PowerPoint 簡報</vt:lpstr>
      <vt:lpstr>2.1 匯入專案至Eclipse IDE</vt:lpstr>
      <vt:lpstr>2.2 設定測試伺服器</vt:lpstr>
      <vt:lpstr>2.3 匯入資料庫檔案(1/2)</vt:lpstr>
      <vt:lpstr>2.3 匯入資料庫檔案(2/2)</vt:lpstr>
      <vt:lpstr>2.4 在Eclipse內部進行測試 （進階）</vt:lpstr>
      <vt:lpstr>PowerPoint 簡報</vt:lpstr>
      <vt:lpstr>步驟解析（以Use Case 1.1：會員註冊（管理者）為例）</vt:lpstr>
      <vt:lpstr>3. 專案架構</vt:lpstr>
      <vt:lpstr>3. 專案關聯之Package</vt:lpstr>
      <vt:lpstr>3. 專案統一溝通格式 - JSON</vt:lpstr>
      <vt:lpstr>3.1 專案說明 (1/2)</vt:lpstr>
      <vt:lpstr>3.1 專案說明 (2/2)</vt:lpstr>
      <vt:lpstr>3.2 填寫表單，發送註冊Request(1/3)</vt:lpstr>
      <vt:lpstr>3.2 填寫表單，發送註冊Request(2/3)</vt:lpstr>
      <vt:lpstr>3.2 填寫表單，發送註冊Request(3/3)</vt:lpstr>
      <vt:lpstr>3.3 Request與Controller(1/2)</vt:lpstr>
      <vt:lpstr>3.3 Request與Controller(2/2)</vt:lpstr>
      <vt:lpstr>Preview： 何謂Controller</vt:lpstr>
      <vt:lpstr>3.4 MemberController和JsonReader(1/3)</vt:lpstr>
      <vt:lpstr>3.4 MemberController和JsonReader(2/3)</vt:lpstr>
      <vt:lpstr>3.4 JSONObject和JSONArray</vt:lpstr>
      <vt:lpstr>3.4 MemberController和JsonReader(3/3)</vt:lpstr>
      <vt:lpstr>3.5 Member、MemberHelper與DBMgr(1/2)</vt:lpstr>
      <vt:lpstr>3.5 Member、MemberHelper與DBMgr(2/2)</vt:lpstr>
      <vt:lpstr>3.5 Member(1/2)</vt:lpstr>
      <vt:lpstr>3.5 Member(2/2)</vt:lpstr>
      <vt:lpstr>3.5 MemberHelper(1/5)</vt:lpstr>
      <vt:lpstr>3.5 MemberHelper(2/5)</vt:lpstr>
      <vt:lpstr>3.5 MemberHelper(3/5)</vt:lpstr>
      <vt:lpstr>3.5 MemberHelper(4/5)</vt:lpstr>
      <vt:lpstr>3.5 MemberHelper(5/5)</vt:lpstr>
      <vt:lpstr>3.5 SQL查詢之模板</vt:lpstr>
      <vt:lpstr>3.5 DBMgr(1/3)</vt:lpstr>
      <vt:lpstr>3.5 DBMgr(2/3)</vt:lpstr>
      <vt:lpstr>3.5 DBMgr(3/3)</vt:lpstr>
      <vt:lpstr>3.6 MemberController(1/2)</vt:lpstr>
      <vt:lpstr>3.6 MemberController(2/2)</vt:lpstr>
      <vt:lpstr>3.6 Register.html(1/3)</vt:lpstr>
      <vt:lpstr>3.6 Register.html(2/3)</vt:lpstr>
      <vt:lpstr>3.6 Register.html(3/3)</vt:lpstr>
      <vt:lpstr>PowerPoint 簡報</vt:lpstr>
      <vt:lpstr>3.7 Order、Product和OrderItem(1/4)</vt:lpstr>
      <vt:lpstr>3.7 Order、Product和OrderItem(2/4)</vt:lpstr>
      <vt:lpstr>3.7 Order、Product和OrderItem(3/4)</vt:lpstr>
      <vt:lpstr>3.7 Order、Product和OrderItem(4/4)</vt:lpstr>
      <vt:lpstr>PowerPoint 簡報</vt:lpstr>
      <vt:lpstr>4.1 新增Controller(1/4)</vt:lpstr>
      <vt:lpstr>4.1 新增Controller(2/4)</vt:lpstr>
      <vt:lpstr>4.1 新增Controller(3/4)</vt:lpstr>
      <vt:lpstr>4.1 新增Controller(4/4)</vt:lpstr>
      <vt:lpstr>4.2 新增Class或Package(1/2)</vt:lpstr>
      <vt:lpstr>4.2 新增Class或Package(2/2)</vt:lpstr>
      <vt:lpstr>4.3 在Eclipse進行Debug後端(1/4)</vt:lpstr>
      <vt:lpstr>4.3 在Eclipse進行Debug後端(2/4)</vt:lpstr>
      <vt:lpstr>4.3 在Eclipse進行Debug後端(3/4)</vt:lpstr>
      <vt:lpstr>4.3 在Eclipse進行Debug後端(4/4)</vt:lpstr>
      <vt:lpstr>4.4 前端Debug</vt:lpstr>
      <vt:lpstr>PowerPoint 簡報</vt:lpstr>
      <vt:lpstr>5.1 匯出專案</vt:lpstr>
      <vt:lpstr>5.2 選擇參數與路徑(1/2)</vt:lpstr>
      <vt:lpstr>5.2 選擇參數與路徑(2/2)</vt:lpstr>
      <vt:lpstr>5.3 重啟Apache Tomcat Server套用</vt:lpstr>
      <vt:lpstr>PowerPoint 簡報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user</dc:creator>
  <cp:keywords/>
  <dc:description/>
  <cp:lastModifiedBy>khsu</cp:lastModifiedBy>
  <cp:revision>42</cp:revision>
  <dcterms:created xsi:type="dcterms:W3CDTF">2014-11-12T21:47:38Z</dcterms:created>
  <dcterms:modified xsi:type="dcterms:W3CDTF">2020-12-10T08:42:28Z</dcterms:modified>
  <cp:category/>
</cp:coreProperties>
</file>